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Override1.xml" ContentType="application/vnd.openxmlformats-officedocument.themeOverride+xml"/>
  <Override PartName="/ppt/tags/tag24.xml" ContentType="application/vnd.openxmlformats-officedocument.presentationml.tags+xml"/>
  <Override PartName="/ppt/theme/themeOverride2.xml" ContentType="application/vnd.openxmlformats-officedocument.themeOverride+xml"/>
  <Override PartName="/ppt/tags/tag25.xml" ContentType="application/vnd.openxmlformats-officedocument.presentationml.tags+xml"/>
  <Override PartName="/ppt/theme/themeOverride3.xml" ContentType="application/vnd.openxmlformats-officedocument.themeOverride+xml"/>
  <Override PartName="/ppt/tags/tag26.xml" ContentType="application/vnd.openxmlformats-officedocument.presentationml.tags+xml"/>
  <Override PartName="/ppt/theme/themeOverride4.xml" ContentType="application/vnd.openxmlformats-officedocument.themeOverride+xml"/>
  <Override PartName="/ppt/tags/tag27.xml" ContentType="application/vnd.openxmlformats-officedocument.presentationml.tags+xml"/>
  <Override PartName="/ppt/theme/themeOverride5.xml" ContentType="application/vnd.openxmlformats-officedocument.themeOverride+xml"/>
  <Override PartName="/ppt/tags/tag28.xml" ContentType="application/vnd.openxmlformats-officedocument.presentationml.tags+xml"/>
  <Override PartName="/ppt/theme/themeOverride6.xml" ContentType="application/vnd.openxmlformats-officedocument.themeOverride+xml"/>
  <Override PartName="/ppt/tags/tag29.xml" ContentType="application/vnd.openxmlformats-officedocument.presentationml.tags+xml"/>
  <Override PartName="/ppt/theme/themeOverride7.xml" ContentType="application/vnd.openxmlformats-officedocument.themeOverride+xml"/>
  <Override PartName="/ppt/tags/tag30.xml" ContentType="application/vnd.openxmlformats-officedocument.presentationml.tags+xml"/>
  <Override PartName="/ppt/theme/themeOverride8.xml" ContentType="application/vnd.openxmlformats-officedocument.themeOverride+xml"/>
  <Override PartName="/ppt/tags/tag31.xml" ContentType="application/vnd.openxmlformats-officedocument.presentationml.tags+xml"/>
  <Override PartName="/ppt/theme/themeOverride9.xml" ContentType="application/vnd.openxmlformats-officedocument.themeOverride+xml"/>
  <Override PartName="/ppt/tags/tag32.xml" ContentType="application/vnd.openxmlformats-officedocument.presentationml.tags+xml"/>
  <Override PartName="/ppt/theme/themeOverride10.xml" ContentType="application/vnd.openxmlformats-officedocument.themeOverride+xml"/>
  <Override PartName="/ppt/tags/tag33.xml" ContentType="application/vnd.openxmlformats-officedocument.presentationml.tags+xml"/>
  <Override PartName="/ppt/theme/themeOverride11.xml" ContentType="application/vnd.openxmlformats-officedocument.themeOverride+xml"/>
  <Override PartName="/ppt/tags/tag34.xml" ContentType="application/vnd.openxmlformats-officedocument.presentationml.tags+xml"/>
  <Override PartName="/ppt/theme/themeOverride12.xml" ContentType="application/vnd.openxmlformats-officedocument.themeOverride+xml"/>
  <Override PartName="/ppt/tags/tag35.xml" ContentType="application/vnd.openxmlformats-officedocument.presentationml.tags+xml"/>
  <Override PartName="/ppt/theme/themeOverride13.xml" ContentType="application/vnd.openxmlformats-officedocument.themeOverride+xml"/>
  <Override PartName="/ppt/tags/tag36.xml" ContentType="application/vnd.openxmlformats-officedocument.presentationml.tags+xml"/>
  <Override PartName="/ppt/theme/themeOverride14.xml" ContentType="application/vnd.openxmlformats-officedocument.themeOverride+xml"/>
  <Override PartName="/ppt/tags/tag37.xml" ContentType="application/vnd.openxmlformats-officedocument.presentationml.tags+xml"/>
  <Override PartName="/ppt/theme/themeOverride15.xml" ContentType="application/vnd.openxmlformats-officedocument.themeOverride+xml"/>
  <Override PartName="/ppt/tags/tag38.xml" ContentType="application/vnd.openxmlformats-officedocument.presentationml.tags+xml"/>
  <Override PartName="/ppt/theme/themeOverride16.xml" ContentType="application/vnd.openxmlformats-officedocument.themeOverride+xml"/>
  <Override PartName="/ppt/tags/tag39.xml" ContentType="application/vnd.openxmlformats-officedocument.presentationml.tags+xml"/>
  <Override PartName="/ppt/theme/themeOverride17.xml" ContentType="application/vnd.openxmlformats-officedocument.themeOverride+xml"/>
  <Override PartName="/ppt/tags/tag40.xml" ContentType="application/vnd.openxmlformats-officedocument.presentationml.tags+xml"/>
  <Override PartName="/ppt/theme/themeOverride18.xml" ContentType="application/vnd.openxmlformats-officedocument.themeOverride+xml"/>
  <Override PartName="/ppt/tags/tag41.xml" ContentType="application/vnd.openxmlformats-officedocument.presentationml.tags+xml"/>
  <Override PartName="/ppt/theme/themeOverride19.xml" ContentType="application/vnd.openxmlformats-officedocument.themeOverride+xml"/>
  <Override PartName="/ppt/tags/tag42.xml" ContentType="application/vnd.openxmlformats-officedocument.presentationml.tags+xml"/>
  <Override PartName="/ppt/theme/themeOverride20.xml" ContentType="application/vnd.openxmlformats-officedocument.themeOverride+xml"/>
  <Override PartName="/ppt/tags/tag43.xml" ContentType="application/vnd.openxmlformats-officedocument.presentationml.tags+xml"/>
  <Override PartName="/ppt/theme/themeOverride21.xml" ContentType="application/vnd.openxmlformats-officedocument.themeOverride+xml"/>
  <Override PartName="/ppt/tags/tag44.xml" ContentType="application/vnd.openxmlformats-officedocument.presentationml.tags+xml"/>
  <Override PartName="/ppt/theme/themeOverride22.xml" ContentType="application/vnd.openxmlformats-officedocument.themeOverride+xml"/>
  <Override PartName="/ppt/tags/tag45.xml" ContentType="application/vnd.openxmlformats-officedocument.presentationml.tags+xml"/>
  <Override PartName="/ppt/theme/themeOverride23.xml" ContentType="application/vnd.openxmlformats-officedocument.themeOverride+xml"/>
  <Override PartName="/ppt/tags/tag46.xml" ContentType="application/vnd.openxmlformats-officedocument.presentationml.tags+xml"/>
  <Override PartName="/ppt/theme/themeOverride24.xml" ContentType="application/vnd.openxmlformats-officedocument.themeOverride+xml"/>
  <Override PartName="/ppt/tags/tag47.xml" ContentType="application/vnd.openxmlformats-officedocument.presentationml.tags+xml"/>
  <Override PartName="/ppt/theme/themeOverride25.xml" ContentType="application/vnd.openxmlformats-officedocument.themeOverride+xml"/>
  <Override PartName="/ppt/tags/tag48.xml" ContentType="application/vnd.openxmlformats-officedocument.presentationml.tags+xml"/>
  <Override PartName="/ppt/theme/themeOverride26.xml" ContentType="application/vnd.openxmlformats-officedocument.themeOverride+xml"/>
  <Override PartName="/ppt/tags/tag49.xml" ContentType="application/vnd.openxmlformats-officedocument.presentationml.tags+xml"/>
  <Override PartName="/ppt/theme/themeOverride27.xml" ContentType="application/vnd.openxmlformats-officedocument.themeOverride+xml"/>
  <Override PartName="/ppt/tags/tag50.xml" ContentType="application/vnd.openxmlformats-officedocument.presentationml.tags+xml"/>
  <Override PartName="/ppt/theme/themeOverride28.xml" ContentType="application/vnd.openxmlformats-officedocument.themeOverride+xml"/>
  <Override PartName="/ppt/tags/tag51.xml" ContentType="application/vnd.openxmlformats-officedocument.presentationml.tags+xml"/>
  <Override PartName="/ppt/theme/themeOverride29.xml" ContentType="application/vnd.openxmlformats-officedocument.themeOverride+xml"/>
  <Override PartName="/ppt/tags/tag52.xml" ContentType="application/vnd.openxmlformats-officedocument.presentationml.tags+xml"/>
  <Override PartName="/ppt/theme/themeOverride30.xml" ContentType="application/vnd.openxmlformats-officedocument.themeOverride+xml"/>
  <Override PartName="/ppt/tags/tag53.xml" ContentType="application/vnd.openxmlformats-officedocument.presentationml.tags+xml"/>
  <Override PartName="/ppt/theme/themeOverride31.xml" ContentType="application/vnd.openxmlformats-officedocument.themeOverride+xml"/>
  <Override PartName="/ppt/tags/tag54.xml" ContentType="application/vnd.openxmlformats-officedocument.presentationml.tags+xml"/>
  <Override PartName="/ppt/theme/themeOverride32.xml" ContentType="application/vnd.openxmlformats-officedocument.themeOverride+xml"/>
  <Override PartName="/ppt/tags/tag55.xml" ContentType="application/vnd.openxmlformats-officedocument.presentationml.tags+xml"/>
  <Override PartName="/ppt/theme/themeOverride33.xml" ContentType="application/vnd.openxmlformats-officedocument.themeOverride+xml"/>
  <Override PartName="/ppt/tags/tag56.xml" ContentType="application/vnd.openxmlformats-officedocument.presentationml.tags+xml"/>
  <Override PartName="/ppt/theme/themeOverride34.xml" ContentType="application/vnd.openxmlformats-officedocument.themeOverride+xml"/>
  <Override PartName="/ppt/tags/tag57.xml" ContentType="application/vnd.openxmlformats-officedocument.presentationml.tags+xml"/>
  <Override PartName="/ppt/theme/themeOverride35.xml" ContentType="application/vnd.openxmlformats-officedocument.themeOverride+xml"/>
  <Override PartName="/ppt/tags/tag58.xml" ContentType="application/vnd.openxmlformats-officedocument.presentationml.tags+xml"/>
  <Override PartName="/ppt/theme/themeOverride36.xml" ContentType="application/vnd.openxmlformats-officedocument.themeOverride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orient="horz" pos="3456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192" userDrawn="1">
          <p15:clr>
            <a:srgbClr val="A4A3A4"/>
          </p15:clr>
        </p15:guide>
        <p15:guide id="6" pos="5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E60"/>
    <a:srgbClr val="E74C3C"/>
    <a:srgbClr val="C0392B"/>
    <a:srgbClr val="D7890B"/>
    <a:srgbClr val="F1C40F"/>
    <a:srgbClr val="2ECC71"/>
    <a:srgbClr val="F39C12"/>
    <a:srgbClr val="F2F2F2"/>
    <a:srgbClr val="D9D9D9"/>
    <a:srgbClr val="8D2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370" autoAdjust="0"/>
  </p:normalViewPr>
  <p:slideViewPr>
    <p:cSldViewPr showGuides="1">
      <p:cViewPr varScale="1">
        <p:scale>
          <a:sx n="69" d="100"/>
          <a:sy n="69" d="100"/>
        </p:scale>
        <p:origin x="1200" y="44"/>
      </p:cViewPr>
      <p:guideLst>
        <p:guide orient="horz" pos="2160"/>
        <p:guide orient="horz" pos="3888"/>
        <p:guide orient="horz" pos="3456"/>
        <p:guide pos="2880"/>
        <p:guide pos="192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AAF0E-A907-4533-B82B-60710A241A1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9B866-FBFD-41FE-9130-92945F900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5102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3B2C5-8A54-4F64-9712-7B04B914968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88946-91C5-42E1-9363-BFED7E20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351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4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658" y="762000"/>
            <a:ext cx="42672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THIS IS EXAMPLE TEXT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11658" y="274638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www.domainname.com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Logo Company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48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658" y="762000"/>
            <a:ext cx="42672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THIS IS EXAMPLE TEXT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11658" y="274638"/>
            <a:ext cx="8527542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5"/>
          </p:nvPr>
        </p:nvSpPr>
        <p:spPr>
          <a:xfrm>
            <a:off x="6858000" y="6483845"/>
            <a:ext cx="2133600" cy="38319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www.domainname.com</a:t>
            </a:r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152400" y="6484937"/>
            <a:ext cx="1333500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Logo Company</a:t>
            </a:r>
            <a:endParaRPr lang="en-US" dirty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4343400" y="6492879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658" y="762000"/>
            <a:ext cx="42672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aseline="0">
                <a:solidFill>
                  <a:srgbClr val="595959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THIS IS EXAMPLE TEXT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11658" y="274638"/>
            <a:ext cx="6546342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595959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smtClean="0"/>
              <a:t>www.domainname.com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Logo Company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01D46F-57A9-43DB-8B55-C38BE222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3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658" y="274638"/>
            <a:ext cx="6546342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92879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7F8C8D"/>
                </a:solidFill>
              </a:defRPr>
            </a:lvl1pPr>
          </a:lstStyle>
          <a:p>
            <a:fld id="{3101D46F-57A9-43DB-8B55-C38BE22267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84937"/>
            <a:ext cx="13335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Logo Company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6858000" y="6483845"/>
            <a:ext cx="2133600" cy="383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www.domainname.com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914377" rtl="0" eaLnBrk="1" latinLnBrk="0" hangingPunct="1">
        <a:spcBef>
          <a:spcPct val="0"/>
        </a:spcBef>
        <a:buNone/>
        <a:defRPr lang="en-US" sz="2800" kern="1200" dirty="0">
          <a:solidFill>
            <a:srgbClr val="595959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4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2" Type="http://schemas.openxmlformats.org/officeDocument/2006/relationships/tags" Target="../tags/tag2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3.png"/><Relationship Id="rId2" Type="http://schemas.openxmlformats.org/officeDocument/2006/relationships/tags" Target="../tags/tag2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fo.org/memory.html" TargetMode="Externa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hyperlink" Target="http://www.linfo.org/binary.html" TargetMode="External"/><Relationship Id="rId5" Type="http://schemas.openxmlformats.org/officeDocument/2006/relationships/tags" Target="../tags/tag10.xml"/><Relationship Id="rId10" Type="http://schemas.openxmlformats.org/officeDocument/2006/relationships/hyperlink" Target="http://www.linfo.org/bits.html" TargetMode="External"/><Relationship Id="rId4" Type="http://schemas.openxmlformats.org/officeDocument/2006/relationships/tags" Target="../tags/tag9.xml"/><Relationship Id="rId9" Type="http://schemas.openxmlformats.org/officeDocument/2006/relationships/hyperlink" Target="http://www.linfo.org/byte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0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3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5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6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7.png"/><Relationship Id="rId2" Type="http://schemas.openxmlformats.org/officeDocument/2006/relationships/tags" Target="../tags/tag37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2.png"/><Relationship Id="rId2" Type="http://schemas.openxmlformats.org/officeDocument/2006/relationships/tags" Target="../tags/tag38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9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0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1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3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4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5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6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8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9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0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1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2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3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4.xml"/><Relationship Id="rId1" Type="http://schemas.openxmlformats.org/officeDocument/2006/relationships/themeOverride" Target="../theme/themeOverride3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5.xml"/><Relationship Id="rId1" Type="http://schemas.openxmlformats.org/officeDocument/2006/relationships/themeOverride" Target="../theme/themeOverride3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6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3.png"/><Relationship Id="rId2" Type="http://schemas.openxmlformats.org/officeDocument/2006/relationships/tags" Target="../tags/tag57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8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9.xml"/><Relationship Id="rId1" Type="http://schemas.openxmlformats.org/officeDocument/2006/relationships/themeOverride" Target="../theme/themeOverride36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avarevisited.blogspot.sg/2014/08/2-examples-to-convert-byte-array-to-String-in-Java.html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avarevisited.blogspot.sg/2012/01/get-set-default-character-encoding.html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84439" y="4789686"/>
            <a:ext cx="33751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alibri Light" pitchFamily="34" charset="0"/>
              </a:rPr>
              <a:t>The Checklist</a:t>
            </a:r>
          </a:p>
        </p:txBody>
      </p:sp>
      <p:cxnSp>
        <p:nvCxnSpPr>
          <p:cNvPr id="24" name="Straight Connector 23"/>
          <p:cNvCxnSpPr>
            <a:endCxn id="44" idx="1"/>
          </p:cNvCxnSpPr>
          <p:nvPr>
            <p:custDataLst>
              <p:tags r:id="rId2"/>
            </p:custDataLst>
          </p:nvPr>
        </p:nvCxnSpPr>
        <p:spPr>
          <a:xfrm>
            <a:off x="2" y="6049345"/>
            <a:ext cx="392422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4" idx="3"/>
          </p:cNvCxnSpPr>
          <p:nvPr>
            <p:custDataLst>
              <p:tags r:id="rId3"/>
            </p:custDataLst>
          </p:nvPr>
        </p:nvCxnSpPr>
        <p:spPr>
          <a:xfrm>
            <a:off x="5219772" y="6049345"/>
            <a:ext cx="392422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>
            <p:custDataLst>
              <p:tags r:id="rId4"/>
            </p:custDataLst>
          </p:nvPr>
        </p:nvSpPr>
        <p:spPr>
          <a:xfrm>
            <a:off x="3924228" y="5895459"/>
            <a:ext cx="1295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 Light" pitchFamily="34" charset="0"/>
              </a:rPr>
              <a:t>Slideshop-2014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2400" y="6176899"/>
            <a:ext cx="8915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</a:t>
            </a:r>
            <a:r>
              <a:rPr lang="en-GB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PROGRAMMING </a:t>
            </a:r>
            <a:r>
              <a:rPr lang="en-GB" sz="1000" b="1" dirty="0" smtClean="0"/>
              <a:t> &amp;&amp;  </a:t>
            </a:r>
            <a:r>
              <a:rPr lang="en-GB" b="1" dirty="0"/>
              <a:t>JAVA FUNDAMENTALS</a:t>
            </a:r>
            <a:br>
              <a:rPr lang="en-GB" b="1" dirty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dirty="0"/>
              <a:t/>
            </a:r>
            <a:br>
              <a:rPr lang="en-GB" dirty="0"/>
            </a:br>
            <a:r>
              <a:rPr lang="en-GB" sz="1400" dirty="0"/>
              <a:t/>
            </a:r>
            <a:br>
              <a:rPr lang="en-GB" sz="1400" dirty="0"/>
            </a:br>
            <a:endParaRPr lang="en-US" sz="14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7819" y="2514604"/>
            <a:ext cx="3808364" cy="1828799"/>
            <a:chOff x="4319587" y="1905001"/>
            <a:chExt cx="677705" cy="325438"/>
          </a:xfrm>
          <a:solidFill>
            <a:schemeClr val="bg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4707804" y="1940951"/>
              <a:ext cx="289488" cy="289488"/>
              <a:chOff x="4319588" y="1954213"/>
              <a:chExt cx="276225" cy="276225"/>
            </a:xfrm>
            <a:grpFill/>
          </p:grpSpPr>
          <p:sp>
            <p:nvSpPr>
              <p:cNvPr id="34" name="Freeform 140"/>
              <p:cNvSpPr>
                <a:spLocks noEditPoints="1"/>
              </p:cNvSpPr>
              <p:nvPr/>
            </p:nvSpPr>
            <p:spPr bwMode="auto">
              <a:xfrm>
                <a:off x="4319588" y="1954213"/>
                <a:ext cx="276225" cy="276225"/>
              </a:xfrm>
              <a:custGeom>
                <a:avLst/>
                <a:gdLst>
                  <a:gd name="T0" fmla="*/ 843 w 873"/>
                  <a:gd name="T1" fmla="*/ 843 h 873"/>
                  <a:gd name="T2" fmla="*/ 30 w 873"/>
                  <a:gd name="T3" fmla="*/ 843 h 873"/>
                  <a:gd name="T4" fmla="*/ 30 w 873"/>
                  <a:gd name="T5" fmla="*/ 30 h 873"/>
                  <a:gd name="T6" fmla="*/ 843 w 873"/>
                  <a:gd name="T7" fmla="*/ 30 h 873"/>
                  <a:gd name="T8" fmla="*/ 843 w 873"/>
                  <a:gd name="T9" fmla="*/ 843 h 873"/>
                  <a:gd name="T10" fmla="*/ 858 w 873"/>
                  <a:gd name="T11" fmla="*/ 0 h 873"/>
                  <a:gd name="T12" fmla="*/ 15 w 873"/>
                  <a:gd name="T13" fmla="*/ 0 h 873"/>
                  <a:gd name="T14" fmla="*/ 12 w 873"/>
                  <a:gd name="T15" fmla="*/ 0 h 873"/>
                  <a:gd name="T16" fmla="*/ 9 w 873"/>
                  <a:gd name="T17" fmla="*/ 1 h 873"/>
                  <a:gd name="T18" fmla="*/ 6 w 873"/>
                  <a:gd name="T19" fmla="*/ 3 h 873"/>
                  <a:gd name="T20" fmla="*/ 4 w 873"/>
                  <a:gd name="T21" fmla="*/ 5 h 873"/>
                  <a:gd name="T22" fmla="*/ 3 w 873"/>
                  <a:gd name="T23" fmla="*/ 7 h 873"/>
                  <a:gd name="T24" fmla="*/ 1 w 873"/>
                  <a:gd name="T25" fmla="*/ 10 h 873"/>
                  <a:gd name="T26" fmla="*/ 1 w 873"/>
                  <a:gd name="T27" fmla="*/ 12 h 873"/>
                  <a:gd name="T28" fmla="*/ 0 w 873"/>
                  <a:gd name="T29" fmla="*/ 15 h 873"/>
                  <a:gd name="T30" fmla="*/ 0 w 873"/>
                  <a:gd name="T31" fmla="*/ 858 h 873"/>
                  <a:gd name="T32" fmla="*/ 1 w 873"/>
                  <a:gd name="T33" fmla="*/ 862 h 873"/>
                  <a:gd name="T34" fmla="*/ 1 w 873"/>
                  <a:gd name="T35" fmla="*/ 865 h 873"/>
                  <a:gd name="T36" fmla="*/ 3 w 873"/>
                  <a:gd name="T37" fmla="*/ 867 h 873"/>
                  <a:gd name="T38" fmla="*/ 4 w 873"/>
                  <a:gd name="T39" fmla="*/ 869 h 873"/>
                  <a:gd name="T40" fmla="*/ 6 w 873"/>
                  <a:gd name="T41" fmla="*/ 871 h 873"/>
                  <a:gd name="T42" fmla="*/ 9 w 873"/>
                  <a:gd name="T43" fmla="*/ 872 h 873"/>
                  <a:gd name="T44" fmla="*/ 12 w 873"/>
                  <a:gd name="T45" fmla="*/ 873 h 873"/>
                  <a:gd name="T46" fmla="*/ 15 w 873"/>
                  <a:gd name="T47" fmla="*/ 873 h 873"/>
                  <a:gd name="T48" fmla="*/ 858 w 873"/>
                  <a:gd name="T49" fmla="*/ 873 h 873"/>
                  <a:gd name="T50" fmla="*/ 861 w 873"/>
                  <a:gd name="T51" fmla="*/ 873 h 873"/>
                  <a:gd name="T52" fmla="*/ 864 w 873"/>
                  <a:gd name="T53" fmla="*/ 872 h 873"/>
                  <a:gd name="T54" fmla="*/ 866 w 873"/>
                  <a:gd name="T55" fmla="*/ 871 h 873"/>
                  <a:gd name="T56" fmla="*/ 868 w 873"/>
                  <a:gd name="T57" fmla="*/ 869 h 873"/>
                  <a:gd name="T58" fmla="*/ 871 w 873"/>
                  <a:gd name="T59" fmla="*/ 867 h 873"/>
                  <a:gd name="T60" fmla="*/ 872 w 873"/>
                  <a:gd name="T61" fmla="*/ 865 h 873"/>
                  <a:gd name="T62" fmla="*/ 873 w 873"/>
                  <a:gd name="T63" fmla="*/ 862 h 873"/>
                  <a:gd name="T64" fmla="*/ 873 w 873"/>
                  <a:gd name="T65" fmla="*/ 858 h 873"/>
                  <a:gd name="T66" fmla="*/ 873 w 873"/>
                  <a:gd name="T67" fmla="*/ 15 h 873"/>
                  <a:gd name="T68" fmla="*/ 873 w 873"/>
                  <a:gd name="T69" fmla="*/ 12 h 873"/>
                  <a:gd name="T70" fmla="*/ 872 w 873"/>
                  <a:gd name="T71" fmla="*/ 10 h 873"/>
                  <a:gd name="T72" fmla="*/ 871 w 873"/>
                  <a:gd name="T73" fmla="*/ 7 h 873"/>
                  <a:gd name="T74" fmla="*/ 868 w 873"/>
                  <a:gd name="T75" fmla="*/ 5 h 873"/>
                  <a:gd name="T76" fmla="*/ 866 w 873"/>
                  <a:gd name="T77" fmla="*/ 3 h 873"/>
                  <a:gd name="T78" fmla="*/ 864 w 873"/>
                  <a:gd name="T79" fmla="*/ 1 h 873"/>
                  <a:gd name="T80" fmla="*/ 861 w 873"/>
                  <a:gd name="T81" fmla="*/ 0 h 873"/>
                  <a:gd name="T82" fmla="*/ 858 w 873"/>
                  <a:gd name="T83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3" h="873">
                    <a:moveTo>
                      <a:pt x="843" y="843"/>
                    </a:moveTo>
                    <a:lnTo>
                      <a:pt x="30" y="843"/>
                    </a:lnTo>
                    <a:lnTo>
                      <a:pt x="30" y="30"/>
                    </a:lnTo>
                    <a:lnTo>
                      <a:pt x="843" y="30"/>
                    </a:lnTo>
                    <a:lnTo>
                      <a:pt x="843" y="843"/>
                    </a:lnTo>
                    <a:close/>
                    <a:moveTo>
                      <a:pt x="858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858"/>
                    </a:lnTo>
                    <a:lnTo>
                      <a:pt x="1" y="862"/>
                    </a:lnTo>
                    <a:lnTo>
                      <a:pt x="1" y="865"/>
                    </a:lnTo>
                    <a:lnTo>
                      <a:pt x="3" y="867"/>
                    </a:lnTo>
                    <a:lnTo>
                      <a:pt x="4" y="869"/>
                    </a:lnTo>
                    <a:lnTo>
                      <a:pt x="6" y="871"/>
                    </a:lnTo>
                    <a:lnTo>
                      <a:pt x="9" y="872"/>
                    </a:lnTo>
                    <a:lnTo>
                      <a:pt x="12" y="873"/>
                    </a:lnTo>
                    <a:lnTo>
                      <a:pt x="15" y="873"/>
                    </a:lnTo>
                    <a:lnTo>
                      <a:pt x="858" y="873"/>
                    </a:lnTo>
                    <a:lnTo>
                      <a:pt x="861" y="873"/>
                    </a:lnTo>
                    <a:lnTo>
                      <a:pt x="864" y="872"/>
                    </a:lnTo>
                    <a:lnTo>
                      <a:pt x="866" y="871"/>
                    </a:lnTo>
                    <a:lnTo>
                      <a:pt x="868" y="869"/>
                    </a:lnTo>
                    <a:lnTo>
                      <a:pt x="871" y="867"/>
                    </a:lnTo>
                    <a:lnTo>
                      <a:pt x="872" y="865"/>
                    </a:lnTo>
                    <a:lnTo>
                      <a:pt x="873" y="862"/>
                    </a:lnTo>
                    <a:lnTo>
                      <a:pt x="873" y="858"/>
                    </a:lnTo>
                    <a:lnTo>
                      <a:pt x="873" y="15"/>
                    </a:lnTo>
                    <a:lnTo>
                      <a:pt x="873" y="12"/>
                    </a:lnTo>
                    <a:lnTo>
                      <a:pt x="872" y="10"/>
                    </a:lnTo>
                    <a:lnTo>
                      <a:pt x="871" y="7"/>
                    </a:lnTo>
                    <a:lnTo>
                      <a:pt x="868" y="5"/>
                    </a:lnTo>
                    <a:lnTo>
                      <a:pt x="866" y="3"/>
                    </a:lnTo>
                    <a:lnTo>
                      <a:pt x="864" y="1"/>
                    </a:lnTo>
                    <a:lnTo>
                      <a:pt x="861" y="0"/>
                    </a:lnTo>
                    <a:lnTo>
                      <a:pt x="8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41"/>
              <p:cNvSpPr>
                <a:spLocks/>
              </p:cNvSpPr>
              <p:nvPr/>
            </p:nvSpPr>
            <p:spPr bwMode="auto">
              <a:xfrm>
                <a:off x="4400550" y="2035175"/>
                <a:ext cx="114300" cy="114300"/>
              </a:xfrm>
              <a:custGeom>
                <a:avLst/>
                <a:gdLst>
                  <a:gd name="T0" fmla="*/ 5 w 361"/>
                  <a:gd name="T1" fmla="*/ 335 h 361"/>
                  <a:gd name="T2" fmla="*/ 1 w 361"/>
                  <a:gd name="T3" fmla="*/ 341 h 361"/>
                  <a:gd name="T4" fmla="*/ 0 w 361"/>
                  <a:gd name="T5" fmla="*/ 346 h 361"/>
                  <a:gd name="T6" fmla="*/ 1 w 361"/>
                  <a:gd name="T7" fmla="*/ 351 h 361"/>
                  <a:gd name="T8" fmla="*/ 5 w 361"/>
                  <a:gd name="T9" fmla="*/ 357 h 361"/>
                  <a:gd name="T10" fmla="*/ 10 w 361"/>
                  <a:gd name="T11" fmla="*/ 360 h 361"/>
                  <a:gd name="T12" fmla="*/ 15 w 361"/>
                  <a:gd name="T13" fmla="*/ 361 h 361"/>
                  <a:gd name="T14" fmla="*/ 21 w 361"/>
                  <a:gd name="T15" fmla="*/ 360 h 361"/>
                  <a:gd name="T16" fmla="*/ 26 w 361"/>
                  <a:gd name="T17" fmla="*/ 357 h 361"/>
                  <a:gd name="T18" fmla="*/ 336 w 361"/>
                  <a:gd name="T19" fmla="*/ 357 h 361"/>
                  <a:gd name="T20" fmla="*/ 340 w 361"/>
                  <a:gd name="T21" fmla="*/ 360 h 361"/>
                  <a:gd name="T22" fmla="*/ 346 w 361"/>
                  <a:gd name="T23" fmla="*/ 361 h 361"/>
                  <a:gd name="T24" fmla="*/ 352 w 361"/>
                  <a:gd name="T25" fmla="*/ 360 h 361"/>
                  <a:gd name="T26" fmla="*/ 357 w 361"/>
                  <a:gd name="T27" fmla="*/ 357 h 361"/>
                  <a:gd name="T28" fmla="*/ 360 w 361"/>
                  <a:gd name="T29" fmla="*/ 353 h 361"/>
                  <a:gd name="T30" fmla="*/ 361 w 361"/>
                  <a:gd name="T31" fmla="*/ 347 h 361"/>
                  <a:gd name="T32" fmla="*/ 360 w 361"/>
                  <a:gd name="T33" fmla="*/ 341 h 361"/>
                  <a:gd name="T34" fmla="*/ 357 w 361"/>
                  <a:gd name="T35" fmla="*/ 335 h 361"/>
                  <a:gd name="T36" fmla="*/ 357 w 361"/>
                  <a:gd name="T37" fmla="*/ 25 h 361"/>
                  <a:gd name="T38" fmla="*/ 360 w 361"/>
                  <a:gd name="T39" fmla="*/ 21 h 361"/>
                  <a:gd name="T40" fmla="*/ 361 w 361"/>
                  <a:gd name="T41" fmla="*/ 16 h 361"/>
                  <a:gd name="T42" fmla="*/ 360 w 361"/>
                  <a:gd name="T43" fmla="*/ 9 h 361"/>
                  <a:gd name="T44" fmla="*/ 357 w 361"/>
                  <a:gd name="T45" fmla="*/ 5 h 361"/>
                  <a:gd name="T46" fmla="*/ 352 w 361"/>
                  <a:gd name="T47" fmla="*/ 1 h 361"/>
                  <a:gd name="T48" fmla="*/ 346 w 361"/>
                  <a:gd name="T49" fmla="*/ 0 h 361"/>
                  <a:gd name="T50" fmla="*/ 340 w 361"/>
                  <a:gd name="T51" fmla="*/ 1 h 361"/>
                  <a:gd name="T52" fmla="*/ 336 w 361"/>
                  <a:gd name="T53" fmla="*/ 5 h 361"/>
                  <a:gd name="T54" fmla="*/ 26 w 361"/>
                  <a:gd name="T55" fmla="*/ 5 h 361"/>
                  <a:gd name="T56" fmla="*/ 20 w 361"/>
                  <a:gd name="T57" fmla="*/ 1 h 361"/>
                  <a:gd name="T58" fmla="*/ 15 w 361"/>
                  <a:gd name="T59" fmla="*/ 0 h 361"/>
                  <a:gd name="T60" fmla="*/ 10 w 361"/>
                  <a:gd name="T61" fmla="*/ 1 h 361"/>
                  <a:gd name="T62" fmla="*/ 4 w 361"/>
                  <a:gd name="T63" fmla="*/ 5 h 361"/>
                  <a:gd name="T64" fmla="*/ 1 w 361"/>
                  <a:gd name="T65" fmla="*/ 9 h 361"/>
                  <a:gd name="T66" fmla="*/ 0 w 361"/>
                  <a:gd name="T67" fmla="*/ 16 h 361"/>
                  <a:gd name="T68" fmla="*/ 1 w 361"/>
                  <a:gd name="T69" fmla="*/ 21 h 361"/>
                  <a:gd name="T70" fmla="*/ 4 w 361"/>
                  <a:gd name="T71" fmla="*/ 2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361">
                    <a:moveTo>
                      <a:pt x="159" y="181"/>
                    </a:moveTo>
                    <a:lnTo>
                      <a:pt x="5" y="335"/>
                    </a:lnTo>
                    <a:lnTo>
                      <a:pt x="3" y="339"/>
                    </a:lnTo>
                    <a:lnTo>
                      <a:pt x="1" y="341"/>
                    </a:lnTo>
                    <a:lnTo>
                      <a:pt x="1" y="344"/>
                    </a:lnTo>
                    <a:lnTo>
                      <a:pt x="0" y="346"/>
                    </a:lnTo>
                    <a:lnTo>
                      <a:pt x="1" y="349"/>
                    </a:lnTo>
                    <a:lnTo>
                      <a:pt x="1" y="351"/>
                    </a:lnTo>
                    <a:lnTo>
                      <a:pt x="3" y="355"/>
                    </a:lnTo>
                    <a:lnTo>
                      <a:pt x="5" y="357"/>
                    </a:lnTo>
                    <a:lnTo>
                      <a:pt x="8" y="359"/>
                    </a:lnTo>
                    <a:lnTo>
                      <a:pt x="10" y="360"/>
                    </a:lnTo>
                    <a:lnTo>
                      <a:pt x="13" y="361"/>
                    </a:lnTo>
                    <a:lnTo>
                      <a:pt x="15" y="361"/>
                    </a:lnTo>
                    <a:lnTo>
                      <a:pt x="18" y="361"/>
                    </a:lnTo>
                    <a:lnTo>
                      <a:pt x="21" y="360"/>
                    </a:lnTo>
                    <a:lnTo>
                      <a:pt x="24" y="359"/>
                    </a:lnTo>
                    <a:lnTo>
                      <a:pt x="26" y="357"/>
                    </a:lnTo>
                    <a:lnTo>
                      <a:pt x="180" y="203"/>
                    </a:lnTo>
                    <a:lnTo>
                      <a:pt x="336" y="357"/>
                    </a:lnTo>
                    <a:lnTo>
                      <a:pt x="338" y="359"/>
                    </a:lnTo>
                    <a:lnTo>
                      <a:pt x="340" y="360"/>
                    </a:lnTo>
                    <a:lnTo>
                      <a:pt x="343" y="361"/>
                    </a:lnTo>
                    <a:lnTo>
                      <a:pt x="346" y="361"/>
                    </a:lnTo>
                    <a:lnTo>
                      <a:pt x="349" y="361"/>
                    </a:lnTo>
                    <a:lnTo>
                      <a:pt x="352" y="360"/>
                    </a:lnTo>
                    <a:lnTo>
                      <a:pt x="354" y="359"/>
                    </a:lnTo>
                    <a:lnTo>
                      <a:pt x="357" y="357"/>
                    </a:lnTo>
                    <a:lnTo>
                      <a:pt x="358" y="355"/>
                    </a:lnTo>
                    <a:lnTo>
                      <a:pt x="360" y="353"/>
                    </a:lnTo>
                    <a:lnTo>
                      <a:pt x="360" y="349"/>
                    </a:lnTo>
                    <a:lnTo>
                      <a:pt x="361" y="347"/>
                    </a:lnTo>
                    <a:lnTo>
                      <a:pt x="360" y="344"/>
                    </a:lnTo>
                    <a:lnTo>
                      <a:pt x="360" y="341"/>
                    </a:lnTo>
                    <a:lnTo>
                      <a:pt x="358" y="339"/>
                    </a:lnTo>
                    <a:lnTo>
                      <a:pt x="357" y="335"/>
                    </a:lnTo>
                    <a:lnTo>
                      <a:pt x="202" y="181"/>
                    </a:lnTo>
                    <a:lnTo>
                      <a:pt x="357" y="25"/>
                    </a:lnTo>
                    <a:lnTo>
                      <a:pt x="358" y="23"/>
                    </a:lnTo>
                    <a:lnTo>
                      <a:pt x="360" y="21"/>
                    </a:lnTo>
                    <a:lnTo>
                      <a:pt x="360" y="19"/>
                    </a:lnTo>
                    <a:lnTo>
                      <a:pt x="361" y="16"/>
                    </a:lnTo>
                    <a:lnTo>
                      <a:pt x="360" y="13"/>
                    </a:lnTo>
                    <a:lnTo>
                      <a:pt x="360" y="9"/>
                    </a:lnTo>
                    <a:lnTo>
                      <a:pt x="358" y="7"/>
                    </a:lnTo>
                    <a:lnTo>
                      <a:pt x="357" y="5"/>
                    </a:lnTo>
                    <a:lnTo>
                      <a:pt x="354" y="3"/>
                    </a:lnTo>
                    <a:lnTo>
                      <a:pt x="352" y="1"/>
                    </a:lnTo>
                    <a:lnTo>
                      <a:pt x="349" y="1"/>
                    </a:lnTo>
                    <a:lnTo>
                      <a:pt x="346" y="0"/>
                    </a:lnTo>
                    <a:lnTo>
                      <a:pt x="343" y="1"/>
                    </a:lnTo>
                    <a:lnTo>
                      <a:pt x="340" y="1"/>
                    </a:lnTo>
                    <a:lnTo>
                      <a:pt x="338" y="3"/>
                    </a:lnTo>
                    <a:lnTo>
                      <a:pt x="336" y="5"/>
                    </a:lnTo>
                    <a:lnTo>
                      <a:pt x="180" y="159"/>
                    </a:lnTo>
                    <a:lnTo>
                      <a:pt x="26" y="5"/>
                    </a:lnTo>
                    <a:lnTo>
                      <a:pt x="24" y="3"/>
                    </a:lnTo>
                    <a:lnTo>
                      <a:pt x="20" y="1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159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9587" y="1905001"/>
              <a:ext cx="331115" cy="325438"/>
              <a:chOff x="941388" y="844551"/>
              <a:chExt cx="277813" cy="273050"/>
            </a:xfrm>
            <a:grpFill/>
          </p:grpSpPr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987426" y="844551"/>
                <a:ext cx="231775" cy="206375"/>
              </a:xfrm>
              <a:custGeom>
                <a:avLst/>
                <a:gdLst>
                  <a:gd name="T0" fmla="*/ 582 w 586"/>
                  <a:gd name="T1" fmla="*/ 3 h 522"/>
                  <a:gd name="T2" fmla="*/ 580 w 586"/>
                  <a:gd name="T3" fmla="*/ 1 h 522"/>
                  <a:gd name="T4" fmla="*/ 576 w 586"/>
                  <a:gd name="T5" fmla="*/ 0 h 522"/>
                  <a:gd name="T6" fmla="*/ 574 w 586"/>
                  <a:gd name="T7" fmla="*/ 0 h 522"/>
                  <a:gd name="T8" fmla="*/ 572 w 586"/>
                  <a:gd name="T9" fmla="*/ 0 h 522"/>
                  <a:gd name="T10" fmla="*/ 567 w 586"/>
                  <a:gd name="T11" fmla="*/ 1 h 522"/>
                  <a:gd name="T12" fmla="*/ 564 w 586"/>
                  <a:gd name="T13" fmla="*/ 4 h 522"/>
                  <a:gd name="T14" fmla="*/ 165 w 586"/>
                  <a:gd name="T15" fmla="*/ 491 h 522"/>
                  <a:gd name="T16" fmla="*/ 22 w 586"/>
                  <a:gd name="T17" fmla="*/ 347 h 522"/>
                  <a:gd name="T18" fmla="*/ 18 w 586"/>
                  <a:gd name="T19" fmla="*/ 343 h 522"/>
                  <a:gd name="T20" fmla="*/ 13 w 586"/>
                  <a:gd name="T21" fmla="*/ 343 h 522"/>
                  <a:gd name="T22" fmla="*/ 9 w 586"/>
                  <a:gd name="T23" fmla="*/ 343 h 522"/>
                  <a:gd name="T24" fmla="*/ 4 w 586"/>
                  <a:gd name="T25" fmla="*/ 347 h 522"/>
                  <a:gd name="T26" fmla="*/ 1 w 586"/>
                  <a:gd name="T27" fmla="*/ 351 h 522"/>
                  <a:gd name="T28" fmla="*/ 0 w 586"/>
                  <a:gd name="T29" fmla="*/ 356 h 522"/>
                  <a:gd name="T30" fmla="*/ 1 w 586"/>
                  <a:gd name="T31" fmla="*/ 361 h 522"/>
                  <a:gd name="T32" fmla="*/ 4 w 586"/>
                  <a:gd name="T33" fmla="*/ 365 h 522"/>
                  <a:gd name="T34" fmla="*/ 157 w 586"/>
                  <a:gd name="T35" fmla="*/ 517 h 522"/>
                  <a:gd name="T36" fmla="*/ 161 w 586"/>
                  <a:gd name="T37" fmla="*/ 521 h 522"/>
                  <a:gd name="T38" fmla="*/ 166 w 586"/>
                  <a:gd name="T39" fmla="*/ 522 h 522"/>
                  <a:gd name="T40" fmla="*/ 166 w 586"/>
                  <a:gd name="T41" fmla="*/ 522 h 522"/>
                  <a:gd name="T42" fmla="*/ 166 w 586"/>
                  <a:gd name="T43" fmla="*/ 522 h 522"/>
                  <a:gd name="T44" fmla="*/ 172 w 586"/>
                  <a:gd name="T45" fmla="*/ 521 h 522"/>
                  <a:gd name="T46" fmla="*/ 176 w 586"/>
                  <a:gd name="T47" fmla="*/ 517 h 522"/>
                  <a:gd name="T48" fmla="*/ 583 w 586"/>
                  <a:gd name="T49" fmla="*/ 21 h 522"/>
                  <a:gd name="T50" fmla="*/ 585 w 586"/>
                  <a:gd name="T51" fmla="*/ 16 h 522"/>
                  <a:gd name="T52" fmla="*/ 586 w 586"/>
                  <a:gd name="T53" fmla="*/ 11 h 522"/>
                  <a:gd name="T54" fmla="*/ 585 w 586"/>
                  <a:gd name="T55" fmla="*/ 6 h 522"/>
                  <a:gd name="T56" fmla="*/ 582 w 586"/>
                  <a:gd name="T57" fmla="*/ 3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86" h="522">
                    <a:moveTo>
                      <a:pt x="582" y="3"/>
                    </a:moveTo>
                    <a:lnTo>
                      <a:pt x="580" y="1"/>
                    </a:lnTo>
                    <a:lnTo>
                      <a:pt x="576" y="0"/>
                    </a:lnTo>
                    <a:lnTo>
                      <a:pt x="574" y="0"/>
                    </a:lnTo>
                    <a:lnTo>
                      <a:pt x="572" y="0"/>
                    </a:lnTo>
                    <a:lnTo>
                      <a:pt x="567" y="1"/>
                    </a:lnTo>
                    <a:lnTo>
                      <a:pt x="564" y="4"/>
                    </a:lnTo>
                    <a:lnTo>
                      <a:pt x="165" y="491"/>
                    </a:lnTo>
                    <a:lnTo>
                      <a:pt x="22" y="347"/>
                    </a:lnTo>
                    <a:lnTo>
                      <a:pt x="18" y="343"/>
                    </a:lnTo>
                    <a:lnTo>
                      <a:pt x="13" y="343"/>
                    </a:lnTo>
                    <a:lnTo>
                      <a:pt x="9" y="343"/>
                    </a:lnTo>
                    <a:lnTo>
                      <a:pt x="4" y="347"/>
                    </a:lnTo>
                    <a:lnTo>
                      <a:pt x="1" y="351"/>
                    </a:lnTo>
                    <a:lnTo>
                      <a:pt x="0" y="356"/>
                    </a:lnTo>
                    <a:lnTo>
                      <a:pt x="1" y="361"/>
                    </a:lnTo>
                    <a:lnTo>
                      <a:pt x="4" y="365"/>
                    </a:lnTo>
                    <a:lnTo>
                      <a:pt x="157" y="517"/>
                    </a:lnTo>
                    <a:lnTo>
                      <a:pt x="161" y="521"/>
                    </a:lnTo>
                    <a:lnTo>
                      <a:pt x="166" y="522"/>
                    </a:lnTo>
                    <a:lnTo>
                      <a:pt x="166" y="522"/>
                    </a:lnTo>
                    <a:lnTo>
                      <a:pt x="166" y="522"/>
                    </a:lnTo>
                    <a:lnTo>
                      <a:pt x="172" y="521"/>
                    </a:lnTo>
                    <a:lnTo>
                      <a:pt x="176" y="517"/>
                    </a:lnTo>
                    <a:lnTo>
                      <a:pt x="583" y="21"/>
                    </a:lnTo>
                    <a:lnTo>
                      <a:pt x="585" y="16"/>
                    </a:lnTo>
                    <a:lnTo>
                      <a:pt x="586" y="11"/>
                    </a:lnTo>
                    <a:lnTo>
                      <a:pt x="585" y="6"/>
                    </a:lnTo>
                    <a:lnTo>
                      <a:pt x="58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941388" y="874713"/>
                <a:ext cx="242888" cy="242888"/>
              </a:xfrm>
              <a:custGeom>
                <a:avLst/>
                <a:gdLst>
                  <a:gd name="T0" fmla="*/ 598 w 611"/>
                  <a:gd name="T1" fmla="*/ 233 h 611"/>
                  <a:gd name="T2" fmla="*/ 593 w 611"/>
                  <a:gd name="T3" fmla="*/ 233 h 611"/>
                  <a:gd name="T4" fmla="*/ 590 w 611"/>
                  <a:gd name="T5" fmla="*/ 236 h 611"/>
                  <a:gd name="T6" fmla="*/ 586 w 611"/>
                  <a:gd name="T7" fmla="*/ 241 h 611"/>
                  <a:gd name="T8" fmla="*/ 585 w 611"/>
                  <a:gd name="T9" fmla="*/ 245 h 611"/>
                  <a:gd name="T10" fmla="*/ 585 w 611"/>
                  <a:gd name="T11" fmla="*/ 585 h 611"/>
                  <a:gd name="T12" fmla="*/ 25 w 611"/>
                  <a:gd name="T13" fmla="*/ 585 h 611"/>
                  <a:gd name="T14" fmla="*/ 25 w 611"/>
                  <a:gd name="T15" fmla="*/ 25 h 611"/>
                  <a:gd name="T16" fmla="*/ 430 w 611"/>
                  <a:gd name="T17" fmla="*/ 25 h 611"/>
                  <a:gd name="T18" fmla="*/ 435 w 611"/>
                  <a:gd name="T19" fmla="*/ 24 h 611"/>
                  <a:gd name="T20" fmla="*/ 439 w 611"/>
                  <a:gd name="T21" fmla="*/ 22 h 611"/>
                  <a:gd name="T22" fmla="*/ 441 w 611"/>
                  <a:gd name="T23" fmla="*/ 17 h 611"/>
                  <a:gd name="T24" fmla="*/ 442 w 611"/>
                  <a:gd name="T25" fmla="*/ 12 h 611"/>
                  <a:gd name="T26" fmla="*/ 441 w 611"/>
                  <a:gd name="T27" fmla="*/ 8 h 611"/>
                  <a:gd name="T28" fmla="*/ 439 w 611"/>
                  <a:gd name="T29" fmla="*/ 3 h 611"/>
                  <a:gd name="T30" fmla="*/ 435 w 611"/>
                  <a:gd name="T31" fmla="*/ 1 h 611"/>
                  <a:gd name="T32" fmla="*/ 430 w 611"/>
                  <a:gd name="T33" fmla="*/ 0 h 611"/>
                  <a:gd name="T34" fmla="*/ 12 w 611"/>
                  <a:gd name="T35" fmla="*/ 0 h 611"/>
                  <a:gd name="T36" fmla="*/ 8 w 611"/>
                  <a:gd name="T37" fmla="*/ 1 h 611"/>
                  <a:gd name="T38" fmla="*/ 3 w 611"/>
                  <a:gd name="T39" fmla="*/ 3 h 611"/>
                  <a:gd name="T40" fmla="*/ 1 w 611"/>
                  <a:gd name="T41" fmla="*/ 8 h 611"/>
                  <a:gd name="T42" fmla="*/ 0 w 611"/>
                  <a:gd name="T43" fmla="*/ 12 h 611"/>
                  <a:gd name="T44" fmla="*/ 0 w 611"/>
                  <a:gd name="T45" fmla="*/ 598 h 611"/>
                  <a:gd name="T46" fmla="*/ 1 w 611"/>
                  <a:gd name="T47" fmla="*/ 603 h 611"/>
                  <a:gd name="T48" fmla="*/ 3 w 611"/>
                  <a:gd name="T49" fmla="*/ 608 h 611"/>
                  <a:gd name="T50" fmla="*/ 8 w 611"/>
                  <a:gd name="T51" fmla="*/ 610 h 611"/>
                  <a:gd name="T52" fmla="*/ 12 w 611"/>
                  <a:gd name="T53" fmla="*/ 611 h 611"/>
                  <a:gd name="T54" fmla="*/ 598 w 611"/>
                  <a:gd name="T55" fmla="*/ 611 h 611"/>
                  <a:gd name="T56" fmla="*/ 604 w 611"/>
                  <a:gd name="T57" fmla="*/ 610 h 611"/>
                  <a:gd name="T58" fmla="*/ 607 w 611"/>
                  <a:gd name="T59" fmla="*/ 608 h 611"/>
                  <a:gd name="T60" fmla="*/ 610 w 611"/>
                  <a:gd name="T61" fmla="*/ 603 h 611"/>
                  <a:gd name="T62" fmla="*/ 611 w 611"/>
                  <a:gd name="T63" fmla="*/ 598 h 611"/>
                  <a:gd name="T64" fmla="*/ 611 w 611"/>
                  <a:gd name="T65" fmla="*/ 245 h 611"/>
                  <a:gd name="T66" fmla="*/ 610 w 611"/>
                  <a:gd name="T67" fmla="*/ 241 h 611"/>
                  <a:gd name="T68" fmla="*/ 607 w 611"/>
                  <a:gd name="T69" fmla="*/ 236 h 611"/>
                  <a:gd name="T70" fmla="*/ 604 w 611"/>
                  <a:gd name="T71" fmla="*/ 233 h 611"/>
                  <a:gd name="T72" fmla="*/ 598 w 611"/>
                  <a:gd name="T73" fmla="*/ 233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1" h="611">
                    <a:moveTo>
                      <a:pt x="598" y="233"/>
                    </a:moveTo>
                    <a:lnTo>
                      <a:pt x="593" y="233"/>
                    </a:lnTo>
                    <a:lnTo>
                      <a:pt x="590" y="236"/>
                    </a:lnTo>
                    <a:lnTo>
                      <a:pt x="586" y="241"/>
                    </a:lnTo>
                    <a:lnTo>
                      <a:pt x="585" y="245"/>
                    </a:lnTo>
                    <a:lnTo>
                      <a:pt x="585" y="585"/>
                    </a:lnTo>
                    <a:lnTo>
                      <a:pt x="25" y="585"/>
                    </a:lnTo>
                    <a:lnTo>
                      <a:pt x="25" y="25"/>
                    </a:lnTo>
                    <a:lnTo>
                      <a:pt x="430" y="25"/>
                    </a:lnTo>
                    <a:lnTo>
                      <a:pt x="435" y="24"/>
                    </a:lnTo>
                    <a:lnTo>
                      <a:pt x="439" y="22"/>
                    </a:lnTo>
                    <a:lnTo>
                      <a:pt x="441" y="17"/>
                    </a:lnTo>
                    <a:lnTo>
                      <a:pt x="442" y="12"/>
                    </a:lnTo>
                    <a:lnTo>
                      <a:pt x="441" y="8"/>
                    </a:lnTo>
                    <a:lnTo>
                      <a:pt x="439" y="3"/>
                    </a:lnTo>
                    <a:lnTo>
                      <a:pt x="435" y="1"/>
                    </a:lnTo>
                    <a:lnTo>
                      <a:pt x="430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0" y="598"/>
                    </a:lnTo>
                    <a:lnTo>
                      <a:pt x="1" y="603"/>
                    </a:lnTo>
                    <a:lnTo>
                      <a:pt x="3" y="608"/>
                    </a:lnTo>
                    <a:lnTo>
                      <a:pt x="8" y="610"/>
                    </a:lnTo>
                    <a:lnTo>
                      <a:pt x="12" y="611"/>
                    </a:lnTo>
                    <a:lnTo>
                      <a:pt x="598" y="611"/>
                    </a:lnTo>
                    <a:lnTo>
                      <a:pt x="604" y="610"/>
                    </a:lnTo>
                    <a:lnTo>
                      <a:pt x="607" y="608"/>
                    </a:lnTo>
                    <a:lnTo>
                      <a:pt x="610" y="603"/>
                    </a:lnTo>
                    <a:lnTo>
                      <a:pt x="611" y="598"/>
                    </a:lnTo>
                    <a:lnTo>
                      <a:pt x="611" y="245"/>
                    </a:lnTo>
                    <a:lnTo>
                      <a:pt x="610" y="241"/>
                    </a:lnTo>
                    <a:lnTo>
                      <a:pt x="607" y="236"/>
                    </a:lnTo>
                    <a:lnTo>
                      <a:pt x="604" y="233"/>
                    </a:lnTo>
                    <a:lnTo>
                      <a:pt x="598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78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-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CHARACTER ENCODING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249362"/>
            <a:ext cx="7848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UTF-8 has an advantage where ASCII are most used characters, in that case most characters only need one byte.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UTF-8 file containing only ASCII characters has the same encoding as an ASCII file, which means English text looks exactly the same in UTF-8 as it did in ASCII.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Given dominance of ASCII in past this was the main reason of initial acceptance of Unicode and UTF-8.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12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-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ABOUT JAVA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98" y="1052643"/>
            <a:ext cx="5227389" cy="1668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11" y="2889286"/>
            <a:ext cx="3559206" cy="1435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108" y="2894828"/>
            <a:ext cx="3179109" cy="1503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1" y="4475000"/>
            <a:ext cx="3559206" cy="1047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108" y="4464306"/>
            <a:ext cx="3179109" cy="1022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11" y="5672412"/>
            <a:ext cx="3559206" cy="8807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5555108"/>
            <a:ext cx="3206817" cy="12520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84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JAVA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98" y="1052643"/>
            <a:ext cx="5227389" cy="1668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3011850"/>
            <a:ext cx="3509963" cy="95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011850"/>
            <a:ext cx="3200400" cy="1533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58" y="4026807"/>
            <a:ext cx="3509963" cy="925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51" y="5032056"/>
            <a:ext cx="3516970" cy="1500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415" y="4668630"/>
            <a:ext cx="3186113" cy="11681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415" y="5959935"/>
            <a:ext cx="3186113" cy="750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265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460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Primitive Types &amp; Keywords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1242435"/>
            <a:ext cx="462915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242435"/>
            <a:ext cx="3714750" cy="1397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356" y="4055170"/>
            <a:ext cx="4887051" cy="2400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34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658" y="1447800"/>
            <a:ext cx="82989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A variable is a placeholder. You can stick a number like 50.22 into a variable. After </a:t>
            </a:r>
          </a:p>
          <a:p>
            <a:r>
              <a:rPr lang="en-GB" dirty="0">
                <a:latin typeface="Times New Roman" panose="02020603050405020304" pitchFamily="18" charset="0"/>
              </a:rPr>
              <a:t>you place a number in the variable, you can change your mind and put a different number into the variable. </a:t>
            </a:r>
            <a:endParaRPr lang="en-GB" dirty="0" smtClean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Of course, </a:t>
            </a:r>
            <a:r>
              <a:rPr lang="en-GB" dirty="0" smtClean="0">
                <a:latin typeface="Times New Roman" panose="02020603050405020304" pitchFamily="18" charset="0"/>
              </a:rPr>
              <a:t>when </a:t>
            </a:r>
            <a:r>
              <a:rPr lang="en-GB" dirty="0">
                <a:latin typeface="Times New Roman" panose="02020603050405020304" pitchFamily="18" charset="0"/>
              </a:rPr>
              <a:t>you put a new number in a variable, the old number is no longer there. </a:t>
            </a:r>
            <a:r>
              <a:rPr lang="en-GB" dirty="0" smtClean="0">
                <a:latin typeface="Times New Roman" panose="02020603050405020304" pitchFamily="18" charset="0"/>
              </a:rPr>
              <a:t>If </a:t>
            </a:r>
            <a:r>
              <a:rPr lang="en-GB" dirty="0">
                <a:latin typeface="Times New Roman" panose="02020603050405020304" pitchFamily="18" charset="0"/>
              </a:rPr>
              <a:t>you didn’t save the old number somewhere else, the old number is gone</a:t>
            </a:r>
            <a:r>
              <a:rPr lang="en-GB" dirty="0" smtClean="0"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Now you need some terminology. The thing stored in a variable is a </a:t>
            </a:r>
            <a:r>
              <a:rPr lang="en-GB" dirty="0" smtClean="0">
                <a:latin typeface="Times New Roman" panose="02020603050405020304" pitchFamily="18" charset="0"/>
              </a:rPr>
              <a:t>value</a:t>
            </a:r>
            <a:r>
              <a:rPr lang="en-GB" dirty="0"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A variable’s value can change during the run of a program (when Jack gives </a:t>
            </a:r>
            <a:r>
              <a:rPr lang="en-GB" dirty="0" smtClean="0">
                <a:latin typeface="Times New Roman" panose="02020603050405020304" pitchFamily="18" charset="0"/>
              </a:rPr>
              <a:t>you </a:t>
            </a:r>
            <a:r>
              <a:rPr lang="en-GB" dirty="0">
                <a:latin typeface="Times New Roman" panose="02020603050405020304" pitchFamily="18" charset="0"/>
              </a:rPr>
              <a:t>a million bucks, for instance). </a:t>
            </a:r>
            <a:endParaRPr lang="en-GB" dirty="0" smtClean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</a:rPr>
              <a:t>The </a:t>
            </a:r>
            <a:r>
              <a:rPr lang="en-GB" dirty="0">
                <a:latin typeface="Times New Roman" panose="02020603050405020304" pitchFamily="18" charset="0"/>
              </a:rPr>
              <a:t>value that’s stored in a variable isn’t </a:t>
            </a:r>
            <a:r>
              <a:rPr lang="en-GB" dirty="0" smtClean="0">
                <a:latin typeface="Times New Roman" panose="02020603050405020304" pitchFamily="18" charset="0"/>
              </a:rPr>
              <a:t>necessarily </a:t>
            </a:r>
            <a:r>
              <a:rPr lang="en-GB" dirty="0">
                <a:latin typeface="Times New Roman" panose="02020603050405020304" pitchFamily="18" charset="0"/>
              </a:rPr>
              <a:t>a number. (For instance, you can create a variable that always </a:t>
            </a:r>
            <a:r>
              <a:rPr lang="en-GB" dirty="0" smtClean="0">
                <a:latin typeface="Times New Roman" panose="02020603050405020304" pitchFamily="18" charset="0"/>
              </a:rPr>
              <a:t>stores </a:t>
            </a:r>
            <a:r>
              <a:rPr lang="en-GB" dirty="0">
                <a:latin typeface="Times New Roman" panose="02020603050405020304" pitchFamily="18" charset="0"/>
              </a:rPr>
              <a:t>a letter.) </a:t>
            </a:r>
            <a:endParaRPr lang="en-GB" dirty="0" smtClean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</a:rPr>
              <a:t>The </a:t>
            </a:r>
            <a:r>
              <a:rPr lang="en-GB" dirty="0">
                <a:latin typeface="Times New Roman" panose="02020603050405020304" pitchFamily="18" charset="0"/>
              </a:rPr>
              <a:t>kind of value that’s stored in a variable is a variable’s </a:t>
            </a:r>
            <a:r>
              <a:rPr lang="en-GB" dirty="0" smtClean="0">
                <a:latin typeface="Times New Roman" panose="02020603050405020304" pitchFamily="18" charset="0"/>
              </a:rPr>
              <a:t>type</a:t>
            </a:r>
            <a:r>
              <a:rPr lang="en-GB" dirty="0">
                <a:latin typeface="Times New Roman" panose="02020603050405020304" pitchFamily="18" charset="0"/>
              </a:rPr>
              <a:t>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13749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" y="1246189"/>
            <a:ext cx="4229100" cy="148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58" y="2987316"/>
            <a:ext cx="5786438" cy="1078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58" y="4593446"/>
            <a:ext cx="4395788" cy="1821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267" y="4061062"/>
            <a:ext cx="408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27AE60"/>
                </a:solidFill>
              </a:rPr>
              <a:t>* Start with lower case for variable name*</a:t>
            </a:r>
            <a:endParaRPr lang="en-GB" b="1" dirty="0">
              <a:solidFill>
                <a:srgbClr val="27AE6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3092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OPERATORS &amp;&amp; Boxing Conversion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249362"/>
            <a:ext cx="2397862" cy="1874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1250747"/>
            <a:ext cx="2512599" cy="13400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1533451"/>
            <a:ext cx="2695575" cy="752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1249362"/>
            <a:ext cx="1457325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2438400"/>
            <a:ext cx="2133600" cy="10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2714625"/>
            <a:ext cx="2512599" cy="7155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886200"/>
            <a:ext cx="4195090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9909" y="3886200"/>
            <a:ext cx="4454091" cy="1371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1939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STRING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066800"/>
            <a:ext cx="4362450" cy="1019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58" y="1070766"/>
            <a:ext cx="4191000" cy="2000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76" y="3211908"/>
            <a:ext cx="6501568" cy="341749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83792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STRING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233487"/>
            <a:ext cx="3986212" cy="2076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41" y="3673272"/>
            <a:ext cx="3962659" cy="1325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880" y="1233487"/>
            <a:ext cx="4682087" cy="440531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98831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LOOPS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489604"/>
            <a:ext cx="70104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7010400" cy="1346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58" y="3409142"/>
            <a:ext cx="7010400" cy="860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58" y="4383918"/>
            <a:ext cx="7004858" cy="881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156" y="5379945"/>
            <a:ext cx="6995160" cy="76466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90851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- HEXADECIMAL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Rectangle 80"/>
          <p:cNvSpPr/>
          <p:nvPr>
            <p:custDataLst>
              <p:tags r:id="rId2"/>
            </p:custDataLst>
          </p:nvPr>
        </p:nvSpPr>
        <p:spPr>
          <a:xfrm>
            <a:off x="0" y="5496581"/>
            <a:ext cx="9144000" cy="136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0" y="5486400"/>
            <a:ext cx="9144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24000" y="1937934"/>
            <a:ext cx="5334000" cy="685800"/>
            <a:chOff x="1524000" y="1712257"/>
            <a:chExt cx="5334000" cy="685800"/>
          </a:xfrm>
        </p:grpSpPr>
        <p:sp>
          <p:nvSpPr>
            <p:cNvPr id="3" name="Rounded Rectangle 2"/>
            <p:cNvSpPr/>
            <p:nvPr/>
          </p:nvSpPr>
          <p:spPr>
            <a:xfrm>
              <a:off x="1524000" y="1712257"/>
              <a:ext cx="5334000" cy="685800"/>
            </a:xfrm>
            <a:prstGeom prst="roundRect">
              <a:avLst>
                <a:gd name="adj" fmla="val 833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>
              <p:custDataLst>
                <p:tags r:id="rId6"/>
              </p:custDataLst>
            </p:nvPr>
          </p:nvSpPr>
          <p:spPr>
            <a:xfrm>
              <a:off x="1600200" y="1749261"/>
              <a:ext cx="51816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b="1" i="1" dirty="0"/>
                <a:t>Hexadecimal</a:t>
              </a:r>
              <a:r>
                <a:rPr lang="en-GB" sz="1100" b="1" dirty="0"/>
                <a:t> refers to the base-16 number system, which consists of 16 unique symbols, in contrast to the ten unique symbols of the commonly used decimal (i.e., base 10) numbering system. </a:t>
              </a:r>
            </a:p>
          </p:txBody>
        </p:sp>
      </p:grpSp>
      <p:sp>
        <p:nvSpPr>
          <p:cNvPr id="14" name="Freeform 5"/>
          <p:cNvSpPr>
            <a:spLocks/>
          </p:cNvSpPr>
          <p:nvPr/>
        </p:nvSpPr>
        <p:spPr bwMode="auto">
          <a:xfrm>
            <a:off x="7134356" y="2129541"/>
            <a:ext cx="285493" cy="285493"/>
          </a:xfrm>
          <a:custGeom>
            <a:avLst/>
            <a:gdLst>
              <a:gd name="T0" fmla="*/ 758 w 764"/>
              <a:gd name="T1" fmla="*/ 2 h 763"/>
              <a:gd name="T2" fmla="*/ 754 w 764"/>
              <a:gd name="T3" fmla="*/ 0 h 763"/>
              <a:gd name="T4" fmla="*/ 749 w 764"/>
              <a:gd name="T5" fmla="*/ 0 h 763"/>
              <a:gd name="T6" fmla="*/ 744 w 764"/>
              <a:gd name="T7" fmla="*/ 2 h 763"/>
              <a:gd name="T8" fmla="*/ 741 w 764"/>
              <a:gd name="T9" fmla="*/ 5 h 763"/>
              <a:gd name="T10" fmla="*/ 219 w 764"/>
              <a:gd name="T11" fmla="*/ 731 h 763"/>
              <a:gd name="T12" fmla="*/ 22 w 764"/>
              <a:gd name="T13" fmla="*/ 532 h 763"/>
              <a:gd name="T14" fmla="*/ 17 w 764"/>
              <a:gd name="T15" fmla="*/ 529 h 763"/>
              <a:gd name="T16" fmla="*/ 12 w 764"/>
              <a:gd name="T17" fmla="*/ 529 h 763"/>
              <a:gd name="T18" fmla="*/ 8 w 764"/>
              <a:gd name="T19" fmla="*/ 529 h 763"/>
              <a:gd name="T20" fmla="*/ 4 w 764"/>
              <a:gd name="T21" fmla="*/ 532 h 763"/>
              <a:gd name="T22" fmla="*/ 0 w 764"/>
              <a:gd name="T23" fmla="*/ 536 h 763"/>
              <a:gd name="T24" fmla="*/ 0 w 764"/>
              <a:gd name="T25" fmla="*/ 542 h 763"/>
              <a:gd name="T26" fmla="*/ 0 w 764"/>
              <a:gd name="T27" fmla="*/ 547 h 763"/>
              <a:gd name="T28" fmla="*/ 4 w 764"/>
              <a:gd name="T29" fmla="*/ 551 h 763"/>
              <a:gd name="T30" fmla="*/ 212 w 764"/>
              <a:gd name="T31" fmla="*/ 759 h 763"/>
              <a:gd name="T32" fmla="*/ 216 w 764"/>
              <a:gd name="T33" fmla="*/ 762 h 763"/>
              <a:gd name="T34" fmla="*/ 221 w 764"/>
              <a:gd name="T35" fmla="*/ 763 h 763"/>
              <a:gd name="T36" fmla="*/ 221 w 764"/>
              <a:gd name="T37" fmla="*/ 763 h 763"/>
              <a:gd name="T38" fmla="*/ 223 w 764"/>
              <a:gd name="T39" fmla="*/ 763 h 763"/>
              <a:gd name="T40" fmla="*/ 225 w 764"/>
              <a:gd name="T41" fmla="*/ 763 h 763"/>
              <a:gd name="T42" fmla="*/ 228 w 764"/>
              <a:gd name="T43" fmla="*/ 762 h 763"/>
              <a:gd name="T44" fmla="*/ 230 w 764"/>
              <a:gd name="T45" fmla="*/ 760 h 763"/>
              <a:gd name="T46" fmla="*/ 231 w 764"/>
              <a:gd name="T47" fmla="*/ 758 h 763"/>
              <a:gd name="T48" fmla="*/ 762 w 764"/>
              <a:gd name="T49" fmla="*/ 19 h 763"/>
              <a:gd name="T50" fmla="*/ 764 w 764"/>
              <a:gd name="T51" fmla="*/ 15 h 763"/>
              <a:gd name="T52" fmla="*/ 764 w 764"/>
              <a:gd name="T53" fmla="*/ 9 h 763"/>
              <a:gd name="T54" fmla="*/ 762 w 764"/>
              <a:gd name="T55" fmla="*/ 5 h 763"/>
              <a:gd name="T56" fmla="*/ 758 w 764"/>
              <a:gd name="T57" fmla="*/ 2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64" h="763">
                <a:moveTo>
                  <a:pt x="758" y="2"/>
                </a:moveTo>
                <a:lnTo>
                  <a:pt x="754" y="0"/>
                </a:lnTo>
                <a:lnTo>
                  <a:pt x="749" y="0"/>
                </a:lnTo>
                <a:lnTo>
                  <a:pt x="744" y="2"/>
                </a:lnTo>
                <a:lnTo>
                  <a:pt x="741" y="5"/>
                </a:lnTo>
                <a:lnTo>
                  <a:pt x="219" y="731"/>
                </a:lnTo>
                <a:lnTo>
                  <a:pt x="22" y="532"/>
                </a:lnTo>
                <a:lnTo>
                  <a:pt x="17" y="529"/>
                </a:lnTo>
                <a:lnTo>
                  <a:pt x="12" y="529"/>
                </a:lnTo>
                <a:lnTo>
                  <a:pt x="8" y="529"/>
                </a:lnTo>
                <a:lnTo>
                  <a:pt x="4" y="532"/>
                </a:lnTo>
                <a:lnTo>
                  <a:pt x="0" y="536"/>
                </a:lnTo>
                <a:lnTo>
                  <a:pt x="0" y="542"/>
                </a:lnTo>
                <a:lnTo>
                  <a:pt x="0" y="547"/>
                </a:lnTo>
                <a:lnTo>
                  <a:pt x="4" y="551"/>
                </a:lnTo>
                <a:lnTo>
                  <a:pt x="212" y="759"/>
                </a:lnTo>
                <a:lnTo>
                  <a:pt x="216" y="762"/>
                </a:lnTo>
                <a:lnTo>
                  <a:pt x="221" y="763"/>
                </a:lnTo>
                <a:lnTo>
                  <a:pt x="221" y="763"/>
                </a:lnTo>
                <a:lnTo>
                  <a:pt x="223" y="763"/>
                </a:lnTo>
                <a:lnTo>
                  <a:pt x="225" y="763"/>
                </a:lnTo>
                <a:lnTo>
                  <a:pt x="228" y="762"/>
                </a:lnTo>
                <a:lnTo>
                  <a:pt x="230" y="760"/>
                </a:lnTo>
                <a:lnTo>
                  <a:pt x="231" y="758"/>
                </a:lnTo>
                <a:lnTo>
                  <a:pt x="762" y="19"/>
                </a:lnTo>
                <a:lnTo>
                  <a:pt x="764" y="15"/>
                </a:lnTo>
                <a:lnTo>
                  <a:pt x="764" y="9"/>
                </a:lnTo>
                <a:lnTo>
                  <a:pt x="762" y="5"/>
                </a:lnTo>
                <a:lnTo>
                  <a:pt x="758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522796" y="2676737"/>
            <a:ext cx="5334000" cy="769441"/>
            <a:chOff x="1524000" y="1672500"/>
            <a:chExt cx="5334000" cy="769441"/>
          </a:xfrm>
        </p:grpSpPr>
        <p:sp>
          <p:nvSpPr>
            <p:cNvPr id="34" name="Rounded Rectangle 33"/>
            <p:cNvSpPr/>
            <p:nvPr/>
          </p:nvSpPr>
          <p:spPr>
            <a:xfrm>
              <a:off x="1524000" y="1712257"/>
              <a:ext cx="5334000" cy="685800"/>
            </a:xfrm>
            <a:prstGeom prst="roundRect">
              <a:avLst>
                <a:gd name="adj" fmla="val 83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>
              <p:custDataLst>
                <p:tags r:id="rId5"/>
              </p:custDataLst>
            </p:nvPr>
          </p:nvSpPr>
          <p:spPr>
            <a:xfrm>
              <a:off x="1598996" y="1672500"/>
              <a:ext cx="51816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b="1" dirty="0"/>
                <a:t>The hexadecimal system is commonly used by programmers to describe locations in </a:t>
              </a:r>
              <a:r>
                <a:rPr lang="en-GB" sz="1100" b="1" dirty="0">
                  <a:hlinkClick r:id="rId8"/>
                </a:rPr>
                <a:t>memory</a:t>
              </a:r>
              <a:r>
                <a:rPr lang="en-GB" sz="1100" b="1" dirty="0"/>
                <a:t> because it can represent every </a:t>
              </a:r>
              <a:r>
                <a:rPr lang="en-GB" sz="1100" b="1" dirty="0">
                  <a:hlinkClick r:id="rId9"/>
                </a:rPr>
                <a:t>byte</a:t>
              </a:r>
              <a:r>
                <a:rPr lang="en-GB" sz="1100" b="1" dirty="0"/>
                <a:t> (i.e., eight </a:t>
              </a:r>
              <a:r>
                <a:rPr lang="en-GB" sz="1100" b="1" dirty="0">
                  <a:hlinkClick r:id="rId10"/>
                </a:rPr>
                <a:t>bits</a:t>
              </a:r>
              <a:r>
                <a:rPr lang="en-GB" sz="1100" b="1" dirty="0"/>
                <a:t>) as two consecutive hexadecimal digits instead of the eight digits that would be required by </a:t>
              </a:r>
              <a:r>
                <a:rPr lang="en-GB" sz="1100" b="1" dirty="0">
                  <a:hlinkClick r:id="rId11"/>
                </a:rPr>
                <a:t>binary</a:t>
              </a:r>
              <a:r>
                <a:rPr lang="en-GB" sz="1100" b="1" dirty="0"/>
                <a:t> (i.e., base 2) numbers</a:t>
              </a:r>
              <a:endParaRPr lang="en-US" sz="1100" b="1" dirty="0">
                <a:solidFill>
                  <a:schemeClr val="bg1"/>
                </a:solidFill>
                <a:latin typeface="Calibri Light" pitchFamily="34" charset="0"/>
              </a:endParaRPr>
            </a:p>
          </p:txBody>
        </p:sp>
      </p:grpSp>
      <p:sp>
        <p:nvSpPr>
          <p:cNvPr id="15" name="Freeform 20"/>
          <p:cNvSpPr>
            <a:spLocks/>
          </p:cNvSpPr>
          <p:nvPr/>
        </p:nvSpPr>
        <p:spPr bwMode="auto">
          <a:xfrm>
            <a:off x="7133152" y="2910835"/>
            <a:ext cx="285493" cy="285493"/>
          </a:xfrm>
          <a:custGeom>
            <a:avLst/>
            <a:gdLst>
              <a:gd name="T0" fmla="*/ 399 w 763"/>
              <a:gd name="T1" fmla="*/ 383 h 765"/>
              <a:gd name="T2" fmla="*/ 760 w 763"/>
              <a:gd name="T3" fmla="*/ 22 h 765"/>
              <a:gd name="T4" fmla="*/ 762 w 763"/>
              <a:gd name="T5" fmla="*/ 19 h 765"/>
              <a:gd name="T6" fmla="*/ 763 w 763"/>
              <a:gd name="T7" fmla="*/ 14 h 765"/>
              <a:gd name="T8" fmla="*/ 762 w 763"/>
              <a:gd name="T9" fmla="*/ 9 h 765"/>
              <a:gd name="T10" fmla="*/ 760 w 763"/>
              <a:gd name="T11" fmla="*/ 5 h 765"/>
              <a:gd name="T12" fmla="*/ 756 w 763"/>
              <a:gd name="T13" fmla="*/ 2 h 765"/>
              <a:gd name="T14" fmla="*/ 750 w 763"/>
              <a:gd name="T15" fmla="*/ 0 h 765"/>
              <a:gd name="T16" fmla="*/ 746 w 763"/>
              <a:gd name="T17" fmla="*/ 2 h 765"/>
              <a:gd name="T18" fmla="*/ 742 w 763"/>
              <a:gd name="T19" fmla="*/ 5 h 765"/>
              <a:gd name="T20" fmla="*/ 381 w 763"/>
              <a:gd name="T21" fmla="*/ 364 h 765"/>
              <a:gd name="T22" fmla="*/ 21 w 763"/>
              <a:gd name="T23" fmla="*/ 5 h 765"/>
              <a:gd name="T24" fmla="*/ 17 w 763"/>
              <a:gd name="T25" fmla="*/ 2 h 765"/>
              <a:gd name="T26" fmla="*/ 13 w 763"/>
              <a:gd name="T27" fmla="*/ 0 h 765"/>
              <a:gd name="T28" fmla="*/ 7 w 763"/>
              <a:gd name="T29" fmla="*/ 2 h 765"/>
              <a:gd name="T30" fmla="*/ 3 w 763"/>
              <a:gd name="T31" fmla="*/ 5 h 765"/>
              <a:gd name="T32" fmla="*/ 1 w 763"/>
              <a:gd name="T33" fmla="*/ 9 h 765"/>
              <a:gd name="T34" fmla="*/ 0 w 763"/>
              <a:gd name="T35" fmla="*/ 14 h 765"/>
              <a:gd name="T36" fmla="*/ 1 w 763"/>
              <a:gd name="T37" fmla="*/ 19 h 765"/>
              <a:gd name="T38" fmla="*/ 3 w 763"/>
              <a:gd name="T39" fmla="*/ 22 h 765"/>
              <a:gd name="T40" fmla="*/ 364 w 763"/>
              <a:gd name="T41" fmla="*/ 383 h 765"/>
              <a:gd name="T42" fmla="*/ 3 w 763"/>
              <a:gd name="T43" fmla="*/ 744 h 765"/>
              <a:gd name="T44" fmla="*/ 1 w 763"/>
              <a:gd name="T45" fmla="*/ 748 h 765"/>
              <a:gd name="T46" fmla="*/ 0 w 763"/>
              <a:gd name="T47" fmla="*/ 752 h 765"/>
              <a:gd name="T48" fmla="*/ 1 w 763"/>
              <a:gd name="T49" fmla="*/ 757 h 765"/>
              <a:gd name="T50" fmla="*/ 3 w 763"/>
              <a:gd name="T51" fmla="*/ 761 h 765"/>
              <a:gd name="T52" fmla="*/ 7 w 763"/>
              <a:gd name="T53" fmla="*/ 764 h 765"/>
              <a:gd name="T54" fmla="*/ 13 w 763"/>
              <a:gd name="T55" fmla="*/ 765 h 765"/>
              <a:gd name="T56" fmla="*/ 17 w 763"/>
              <a:gd name="T57" fmla="*/ 764 h 765"/>
              <a:gd name="T58" fmla="*/ 21 w 763"/>
              <a:gd name="T59" fmla="*/ 761 h 765"/>
              <a:gd name="T60" fmla="*/ 381 w 763"/>
              <a:gd name="T61" fmla="*/ 402 h 765"/>
              <a:gd name="T62" fmla="*/ 742 w 763"/>
              <a:gd name="T63" fmla="*/ 761 h 765"/>
              <a:gd name="T64" fmla="*/ 746 w 763"/>
              <a:gd name="T65" fmla="*/ 764 h 765"/>
              <a:gd name="T66" fmla="*/ 750 w 763"/>
              <a:gd name="T67" fmla="*/ 765 h 765"/>
              <a:gd name="T68" fmla="*/ 756 w 763"/>
              <a:gd name="T69" fmla="*/ 764 h 765"/>
              <a:gd name="T70" fmla="*/ 760 w 763"/>
              <a:gd name="T71" fmla="*/ 761 h 765"/>
              <a:gd name="T72" fmla="*/ 762 w 763"/>
              <a:gd name="T73" fmla="*/ 757 h 765"/>
              <a:gd name="T74" fmla="*/ 763 w 763"/>
              <a:gd name="T75" fmla="*/ 752 h 765"/>
              <a:gd name="T76" fmla="*/ 762 w 763"/>
              <a:gd name="T77" fmla="*/ 748 h 765"/>
              <a:gd name="T78" fmla="*/ 760 w 763"/>
              <a:gd name="T79" fmla="*/ 744 h 765"/>
              <a:gd name="T80" fmla="*/ 399 w 763"/>
              <a:gd name="T81" fmla="*/ 383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3" h="765">
                <a:moveTo>
                  <a:pt x="399" y="383"/>
                </a:moveTo>
                <a:lnTo>
                  <a:pt x="760" y="22"/>
                </a:lnTo>
                <a:lnTo>
                  <a:pt x="762" y="19"/>
                </a:lnTo>
                <a:lnTo>
                  <a:pt x="763" y="14"/>
                </a:lnTo>
                <a:lnTo>
                  <a:pt x="762" y="9"/>
                </a:lnTo>
                <a:lnTo>
                  <a:pt x="760" y="5"/>
                </a:lnTo>
                <a:lnTo>
                  <a:pt x="756" y="2"/>
                </a:lnTo>
                <a:lnTo>
                  <a:pt x="750" y="0"/>
                </a:lnTo>
                <a:lnTo>
                  <a:pt x="746" y="2"/>
                </a:lnTo>
                <a:lnTo>
                  <a:pt x="742" y="5"/>
                </a:lnTo>
                <a:lnTo>
                  <a:pt x="381" y="364"/>
                </a:lnTo>
                <a:lnTo>
                  <a:pt x="21" y="5"/>
                </a:lnTo>
                <a:lnTo>
                  <a:pt x="17" y="2"/>
                </a:lnTo>
                <a:lnTo>
                  <a:pt x="13" y="0"/>
                </a:lnTo>
                <a:lnTo>
                  <a:pt x="7" y="2"/>
                </a:lnTo>
                <a:lnTo>
                  <a:pt x="3" y="5"/>
                </a:lnTo>
                <a:lnTo>
                  <a:pt x="1" y="9"/>
                </a:lnTo>
                <a:lnTo>
                  <a:pt x="0" y="14"/>
                </a:lnTo>
                <a:lnTo>
                  <a:pt x="1" y="19"/>
                </a:lnTo>
                <a:lnTo>
                  <a:pt x="3" y="22"/>
                </a:lnTo>
                <a:lnTo>
                  <a:pt x="364" y="383"/>
                </a:lnTo>
                <a:lnTo>
                  <a:pt x="3" y="744"/>
                </a:lnTo>
                <a:lnTo>
                  <a:pt x="1" y="748"/>
                </a:lnTo>
                <a:lnTo>
                  <a:pt x="0" y="752"/>
                </a:lnTo>
                <a:lnTo>
                  <a:pt x="1" y="757"/>
                </a:lnTo>
                <a:lnTo>
                  <a:pt x="3" y="761"/>
                </a:lnTo>
                <a:lnTo>
                  <a:pt x="7" y="764"/>
                </a:lnTo>
                <a:lnTo>
                  <a:pt x="13" y="765"/>
                </a:lnTo>
                <a:lnTo>
                  <a:pt x="17" y="764"/>
                </a:lnTo>
                <a:lnTo>
                  <a:pt x="21" y="761"/>
                </a:lnTo>
                <a:lnTo>
                  <a:pt x="381" y="402"/>
                </a:lnTo>
                <a:lnTo>
                  <a:pt x="742" y="761"/>
                </a:lnTo>
                <a:lnTo>
                  <a:pt x="746" y="764"/>
                </a:lnTo>
                <a:lnTo>
                  <a:pt x="750" y="765"/>
                </a:lnTo>
                <a:lnTo>
                  <a:pt x="756" y="764"/>
                </a:lnTo>
                <a:lnTo>
                  <a:pt x="760" y="761"/>
                </a:lnTo>
                <a:lnTo>
                  <a:pt x="762" y="757"/>
                </a:lnTo>
                <a:lnTo>
                  <a:pt x="763" y="752"/>
                </a:lnTo>
                <a:lnTo>
                  <a:pt x="762" y="748"/>
                </a:lnTo>
                <a:lnTo>
                  <a:pt x="760" y="744"/>
                </a:lnTo>
                <a:lnTo>
                  <a:pt x="399" y="3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522796" y="3492558"/>
            <a:ext cx="5334000" cy="685800"/>
            <a:chOff x="1524000" y="1712257"/>
            <a:chExt cx="5334000" cy="685800"/>
          </a:xfrm>
        </p:grpSpPr>
        <p:sp>
          <p:nvSpPr>
            <p:cNvPr id="38" name="Rounded Rectangle 37"/>
            <p:cNvSpPr/>
            <p:nvPr/>
          </p:nvSpPr>
          <p:spPr>
            <a:xfrm>
              <a:off x="1524000" y="1712257"/>
              <a:ext cx="5334000" cy="685800"/>
            </a:xfrm>
            <a:prstGeom prst="roundRect">
              <a:avLst>
                <a:gd name="adj" fmla="val 833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>
              <p:custDataLst>
                <p:tags r:id="rId4"/>
              </p:custDataLst>
            </p:nvPr>
          </p:nvSpPr>
          <p:spPr>
            <a:xfrm>
              <a:off x="1600200" y="1749261"/>
              <a:ext cx="51816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b="1" dirty="0" smtClean="0"/>
                <a:t>Hexadecimal </a:t>
              </a:r>
              <a:r>
                <a:rPr lang="en-GB" sz="1100" b="1" dirty="0"/>
                <a:t>numbers are indicated by the addition of either an </a:t>
              </a:r>
              <a:r>
                <a:rPr lang="en-GB" sz="1100" b="1" i="1" dirty="0"/>
                <a:t>0x</a:t>
              </a:r>
              <a:r>
                <a:rPr lang="en-GB" sz="1100" b="1" dirty="0"/>
                <a:t> prefix or an </a:t>
              </a:r>
              <a:r>
                <a:rPr lang="en-GB" sz="1100" b="1" i="1" dirty="0"/>
                <a:t>h</a:t>
              </a:r>
              <a:r>
                <a:rPr lang="en-GB" sz="1100" b="1" dirty="0"/>
                <a:t> suffix. For example, the hexadecimal number 0x2F5B translates to the binary number 0010 1111 0101 1011.</a:t>
              </a:r>
              <a:endParaRPr lang="en-US" sz="1100" b="1" dirty="0">
                <a:solidFill>
                  <a:schemeClr val="bg1"/>
                </a:solidFill>
                <a:latin typeface="Calibri Light" pitchFamily="34" charset="0"/>
              </a:endParaRPr>
            </a:p>
          </p:txBody>
        </p:sp>
      </p:grpSp>
      <p:sp>
        <p:nvSpPr>
          <p:cNvPr id="41" name="Freeform 5"/>
          <p:cNvSpPr>
            <a:spLocks/>
          </p:cNvSpPr>
          <p:nvPr/>
        </p:nvSpPr>
        <p:spPr bwMode="auto">
          <a:xfrm>
            <a:off x="7133152" y="3684165"/>
            <a:ext cx="285493" cy="285493"/>
          </a:xfrm>
          <a:custGeom>
            <a:avLst/>
            <a:gdLst>
              <a:gd name="T0" fmla="*/ 758 w 764"/>
              <a:gd name="T1" fmla="*/ 2 h 763"/>
              <a:gd name="T2" fmla="*/ 754 w 764"/>
              <a:gd name="T3" fmla="*/ 0 h 763"/>
              <a:gd name="T4" fmla="*/ 749 w 764"/>
              <a:gd name="T5" fmla="*/ 0 h 763"/>
              <a:gd name="T6" fmla="*/ 744 w 764"/>
              <a:gd name="T7" fmla="*/ 2 h 763"/>
              <a:gd name="T8" fmla="*/ 741 w 764"/>
              <a:gd name="T9" fmla="*/ 5 h 763"/>
              <a:gd name="T10" fmla="*/ 219 w 764"/>
              <a:gd name="T11" fmla="*/ 731 h 763"/>
              <a:gd name="T12" fmla="*/ 22 w 764"/>
              <a:gd name="T13" fmla="*/ 532 h 763"/>
              <a:gd name="T14" fmla="*/ 17 w 764"/>
              <a:gd name="T15" fmla="*/ 529 h 763"/>
              <a:gd name="T16" fmla="*/ 12 w 764"/>
              <a:gd name="T17" fmla="*/ 529 h 763"/>
              <a:gd name="T18" fmla="*/ 8 w 764"/>
              <a:gd name="T19" fmla="*/ 529 h 763"/>
              <a:gd name="T20" fmla="*/ 4 w 764"/>
              <a:gd name="T21" fmla="*/ 532 h 763"/>
              <a:gd name="T22" fmla="*/ 0 w 764"/>
              <a:gd name="T23" fmla="*/ 536 h 763"/>
              <a:gd name="T24" fmla="*/ 0 w 764"/>
              <a:gd name="T25" fmla="*/ 542 h 763"/>
              <a:gd name="T26" fmla="*/ 0 w 764"/>
              <a:gd name="T27" fmla="*/ 547 h 763"/>
              <a:gd name="T28" fmla="*/ 4 w 764"/>
              <a:gd name="T29" fmla="*/ 551 h 763"/>
              <a:gd name="T30" fmla="*/ 212 w 764"/>
              <a:gd name="T31" fmla="*/ 759 h 763"/>
              <a:gd name="T32" fmla="*/ 216 w 764"/>
              <a:gd name="T33" fmla="*/ 762 h 763"/>
              <a:gd name="T34" fmla="*/ 221 w 764"/>
              <a:gd name="T35" fmla="*/ 763 h 763"/>
              <a:gd name="T36" fmla="*/ 221 w 764"/>
              <a:gd name="T37" fmla="*/ 763 h 763"/>
              <a:gd name="T38" fmla="*/ 223 w 764"/>
              <a:gd name="T39" fmla="*/ 763 h 763"/>
              <a:gd name="T40" fmla="*/ 225 w 764"/>
              <a:gd name="T41" fmla="*/ 763 h 763"/>
              <a:gd name="T42" fmla="*/ 228 w 764"/>
              <a:gd name="T43" fmla="*/ 762 h 763"/>
              <a:gd name="T44" fmla="*/ 230 w 764"/>
              <a:gd name="T45" fmla="*/ 760 h 763"/>
              <a:gd name="T46" fmla="*/ 231 w 764"/>
              <a:gd name="T47" fmla="*/ 758 h 763"/>
              <a:gd name="T48" fmla="*/ 762 w 764"/>
              <a:gd name="T49" fmla="*/ 19 h 763"/>
              <a:gd name="T50" fmla="*/ 764 w 764"/>
              <a:gd name="T51" fmla="*/ 15 h 763"/>
              <a:gd name="T52" fmla="*/ 764 w 764"/>
              <a:gd name="T53" fmla="*/ 9 h 763"/>
              <a:gd name="T54" fmla="*/ 762 w 764"/>
              <a:gd name="T55" fmla="*/ 5 h 763"/>
              <a:gd name="T56" fmla="*/ 758 w 764"/>
              <a:gd name="T57" fmla="*/ 2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64" h="763">
                <a:moveTo>
                  <a:pt x="758" y="2"/>
                </a:moveTo>
                <a:lnTo>
                  <a:pt x="754" y="0"/>
                </a:lnTo>
                <a:lnTo>
                  <a:pt x="749" y="0"/>
                </a:lnTo>
                <a:lnTo>
                  <a:pt x="744" y="2"/>
                </a:lnTo>
                <a:lnTo>
                  <a:pt x="741" y="5"/>
                </a:lnTo>
                <a:lnTo>
                  <a:pt x="219" y="731"/>
                </a:lnTo>
                <a:lnTo>
                  <a:pt x="22" y="532"/>
                </a:lnTo>
                <a:lnTo>
                  <a:pt x="17" y="529"/>
                </a:lnTo>
                <a:lnTo>
                  <a:pt x="12" y="529"/>
                </a:lnTo>
                <a:lnTo>
                  <a:pt x="8" y="529"/>
                </a:lnTo>
                <a:lnTo>
                  <a:pt x="4" y="532"/>
                </a:lnTo>
                <a:lnTo>
                  <a:pt x="0" y="536"/>
                </a:lnTo>
                <a:lnTo>
                  <a:pt x="0" y="542"/>
                </a:lnTo>
                <a:lnTo>
                  <a:pt x="0" y="547"/>
                </a:lnTo>
                <a:lnTo>
                  <a:pt x="4" y="551"/>
                </a:lnTo>
                <a:lnTo>
                  <a:pt x="212" y="759"/>
                </a:lnTo>
                <a:lnTo>
                  <a:pt x="216" y="762"/>
                </a:lnTo>
                <a:lnTo>
                  <a:pt x="221" y="763"/>
                </a:lnTo>
                <a:lnTo>
                  <a:pt x="221" y="763"/>
                </a:lnTo>
                <a:lnTo>
                  <a:pt x="223" y="763"/>
                </a:lnTo>
                <a:lnTo>
                  <a:pt x="225" y="763"/>
                </a:lnTo>
                <a:lnTo>
                  <a:pt x="228" y="762"/>
                </a:lnTo>
                <a:lnTo>
                  <a:pt x="230" y="760"/>
                </a:lnTo>
                <a:lnTo>
                  <a:pt x="231" y="758"/>
                </a:lnTo>
                <a:lnTo>
                  <a:pt x="762" y="19"/>
                </a:lnTo>
                <a:lnTo>
                  <a:pt x="764" y="15"/>
                </a:lnTo>
                <a:lnTo>
                  <a:pt x="764" y="9"/>
                </a:lnTo>
                <a:lnTo>
                  <a:pt x="762" y="5"/>
                </a:lnTo>
                <a:lnTo>
                  <a:pt x="758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1521592" y="4224738"/>
            <a:ext cx="5334000" cy="769441"/>
            <a:chOff x="1524000" y="1665877"/>
            <a:chExt cx="5334000" cy="769441"/>
          </a:xfrm>
        </p:grpSpPr>
        <p:sp>
          <p:nvSpPr>
            <p:cNvPr id="43" name="Rounded Rectangle 42"/>
            <p:cNvSpPr/>
            <p:nvPr/>
          </p:nvSpPr>
          <p:spPr>
            <a:xfrm>
              <a:off x="1524000" y="1712257"/>
              <a:ext cx="5334000" cy="685800"/>
            </a:xfrm>
            <a:prstGeom prst="roundRect">
              <a:avLst>
                <a:gd name="adj" fmla="val 8334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>
              <p:custDataLst>
                <p:tags r:id="rId3"/>
              </p:custDataLst>
            </p:nvPr>
          </p:nvSpPr>
          <p:spPr>
            <a:xfrm>
              <a:off x="1600200" y="1665877"/>
              <a:ext cx="51816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b="1" dirty="0"/>
                <a:t>A common use of hexadecimal numbers is to describe </a:t>
              </a:r>
              <a:r>
                <a:rPr lang="en-GB" sz="1100" b="1" dirty="0" err="1"/>
                <a:t>colors</a:t>
              </a:r>
              <a:r>
                <a:rPr lang="en-GB" sz="1100" b="1" dirty="0"/>
                <a:t> </a:t>
              </a:r>
              <a:r>
                <a:rPr lang="en-GB" sz="1100" b="1" dirty="0" smtClean="0"/>
                <a:t>on </a:t>
              </a:r>
              <a:r>
                <a:rPr lang="en-GB" sz="1100" b="1" dirty="0"/>
                <a:t>web pages. Each of the three primary </a:t>
              </a:r>
              <a:r>
                <a:rPr lang="en-GB" sz="1100" b="1" dirty="0" err="1"/>
                <a:t>colors</a:t>
              </a:r>
              <a:r>
                <a:rPr lang="en-GB" sz="1100" b="1" dirty="0"/>
                <a:t> (</a:t>
              </a:r>
              <a:r>
                <a:rPr lang="en-GB" sz="1100" b="1" dirty="0" smtClean="0"/>
                <a:t>i.e</a:t>
              </a:r>
              <a:r>
                <a:rPr lang="en-GB" sz="1100" b="1" dirty="0"/>
                <a:t>., red, green and blue) is represented by two hexadecimal digits to create 255 </a:t>
              </a:r>
              <a:r>
                <a:rPr lang="en-GB" sz="1100" b="1" dirty="0" smtClean="0"/>
                <a:t>possible values, </a:t>
              </a:r>
              <a:r>
                <a:rPr lang="en-GB" sz="1100" b="1" dirty="0"/>
                <a:t>thus resulting in more than 16 million possible </a:t>
              </a:r>
              <a:r>
                <a:rPr lang="en-GB" sz="1100" b="1" dirty="0" err="1"/>
                <a:t>colors</a:t>
              </a:r>
              <a:r>
                <a:rPr lang="en-GB" sz="1100" b="1" dirty="0"/>
                <a:t>. </a:t>
              </a:r>
              <a:r>
                <a:rPr lang="en-GB" sz="1100" b="1" dirty="0" smtClean="0"/>
                <a:t>Example: </a:t>
              </a:r>
              <a:r>
                <a:rPr lang="en-GB" sz="1100" b="1" dirty="0" smtClean="0">
                  <a:solidFill>
                    <a:srgbClr val="FF0000"/>
                  </a:solidFill>
                </a:rPr>
                <a:t>&lt;body </a:t>
              </a:r>
              <a:r>
                <a:rPr lang="en-GB" sz="1100" b="1" dirty="0" err="1">
                  <a:solidFill>
                    <a:srgbClr val="FF0000"/>
                  </a:solidFill>
                </a:rPr>
                <a:t>bgcolor</a:t>
              </a:r>
              <a:r>
                <a:rPr lang="en-GB" sz="1100" b="1" dirty="0">
                  <a:solidFill>
                    <a:srgbClr val="FF0000"/>
                  </a:solidFill>
                </a:rPr>
                <a:t>="#FF0000"&gt;</a:t>
              </a:r>
              <a:endParaRPr lang="en-US" sz="1100" b="1" dirty="0">
                <a:solidFill>
                  <a:srgbClr val="FF0000"/>
                </a:solidFill>
                <a:latin typeface="Calibri Light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59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LOOPS </a:t>
            </a:r>
            <a:r>
              <a:rPr lang="en-GB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&amp;&amp;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IF </a:t>
            </a:r>
            <a:r>
              <a:rPr lang="en-GB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&amp;&amp;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SWITCH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174751"/>
            <a:ext cx="4184142" cy="2464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58" y="3887790"/>
            <a:ext cx="4184142" cy="2735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1174752"/>
            <a:ext cx="4304739" cy="246409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89916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100051"/>
            <a:ext cx="7543800" cy="431482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08472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17" y="1066800"/>
            <a:ext cx="6954584" cy="565441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9718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249362"/>
            <a:ext cx="6732814" cy="391953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4077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141414"/>
            <a:ext cx="7791450" cy="527685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04185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117602"/>
            <a:ext cx="7505700" cy="471487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3510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1123950"/>
            <a:ext cx="6730396" cy="367665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68970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7" y="1228581"/>
            <a:ext cx="4461233" cy="2383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6" y="3780928"/>
            <a:ext cx="4461233" cy="1956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1228581"/>
            <a:ext cx="4267200" cy="1642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3200400"/>
            <a:ext cx="4177588" cy="1761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5105400"/>
            <a:ext cx="3126144" cy="91594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35282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78417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9" y="1103315"/>
            <a:ext cx="3345942" cy="1946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858" y="1103315"/>
            <a:ext cx="4414838" cy="1587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59" y="3200400"/>
            <a:ext cx="4107942" cy="1648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858" y="3200400"/>
            <a:ext cx="3345873" cy="1801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58" y="5140432"/>
            <a:ext cx="4633029" cy="1407941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29461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OBJECT-ORIENTED PROGRAMMING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019175"/>
            <a:ext cx="597217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14" y="2235546"/>
            <a:ext cx="6381750" cy="9239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17729" y="2200621"/>
            <a:ext cx="906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25" y="3155315"/>
            <a:ext cx="6419850" cy="366712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6250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LOGICAL OPERATORS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5" y="1419224"/>
            <a:ext cx="2684561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419223"/>
            <a:ext cx="2362200" cy="1709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159" y="1419223"/>
            <a:ext cx="1965441" cy="12259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11658" y="3364626"/>
            <a:ext cx="88195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dirty="0"/>
              <a:t>The concept of </a:t>
            </a:r>
            <a:r>
              <a:rPr lang="en-GB" b="1" dirty="0"/>
              <a:t>logical operators</a:t>
            </a:r>
            <a:r>
              <a:rPr lang="en-GB" dirty="0"/>
              <a:t> is simple. They allow a program to make a decision based on </a:t>
            </a:r>
            <a:endParaRPr lang="en-GB" dirty="0" smtClean="0"/>
          </a:p>
          <a:p>
            <a:pPr algn="just"/>
            <a:r>
              <a:rPr lang="en-GB" dirty="0" smtClean="0"/>
              <a:t>multiple </a:t>
            </a:r>
            <a:r>
              <a:rPr lang="en-GB" dirty="0"/>
              <a:t>conditions. Each operand is considered a condition that can be evaluated to a </a:t>
            </a:r>
            <a:endParaRPr lang="en-GB" dirty="0" smtClean="0"/>
          </a:p>
          <a:p>
            <a:pPr algn="just"/>
            <a:r>
              <a:rPr lang="en-GB" dirty="0" smtClean="0"/>
              <a:t>true </a:t>
            </a:r>
            <a:r>
              <a:rPr lang="en-GB" dirty="0"/>
              <a:t>or false value</a:t>
            </a:r>
            <a:r>
              <a:rPr lang="en-GB" dirty="0" smtClean="0"/>
              <a:t>.</a:t>
            </a:r>
          </a:p>
          <a:p>
            <a:pPr algn="just"/>
            <a:endParaRPr lang="en-GB" dirty="0"/>
          </a:p>
          <a:p>
            <a:pPr algn="just"/>
            <a:r>
              <a:rPr lang="en-GB" dirty="0" smtClean="0"/>
              <a:t>They are used in if conditions also in while or for loops.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084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OBJECT-ORIENTED PROGRAMMING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075113"/>
            <a:ext cx="5886450" cy="219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00" y="3352800"/>
            <a:ext cx="6477000" cy="16002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16238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OBJECT-ORIENTED PROGRAMMING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075113"/>
            <a:ext cx="5886450" cy="2190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58" y="3390904"/>
            <a:ext cx="6448425" cy="34671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42574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OBJECT-ORIENTED PROGRAMMING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199168"/>
            <a:ext cx="4497896" cy="2108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199168"/>
            <a:ext cx="3797425" cy="201453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44613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Variable Scopes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0" y="1090353"/>
            <a:ext cx="4781550" cy="3448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66800"/>
            <a:ext cx="1409700" cy="109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85" y="4724401"/>
            <a:ext cx="4260273" cy="63787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0913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Variable Scopes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1658" y="1249362"/>
            <a:ext cx="86037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Instance variable in java is used by Objects to store their states. Variables which are defined without the STATIC keyword and are </a:t>
            </a:r>
            <a:r>
              <a:rPr lang="en-GB" i="1" dirty="0"/>
              <a:t>Outside any method declaration</a:t>
            </a:r>
            <a:r>
              <a:rPr lang="en-GB" dirty="0"/>
              <a:t> are Object specific and are known as instance variables. They are called so because their values are instance specific and are </a:t>
            </a:r>
            <a:r>
              <a:rPr lang="en-GB" b="1" i="1" u="sng" dirty="0"/>
              <a:t>not</a:t>
            </a:r>
            <a:r>
              <a:rPr lang="en-GB" dirty="0"/>
              <a:t> shared among instances.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2509135"/>
            <a:ext cx="7181850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79" y="4800600"/>
            <a:ext cx="4130421" cy="417631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07475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Variable Scopes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1658" y="1249362"/>
            <a:ext cx="8603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</a:t>
            </a:r>
            <a:r>
              <a:rPr lang="en-GB" i="1" dirty="0"/>
              <a:t>local variable </a:t>
            </a:r>
            <a:r>
              <a:rPr lang="en-GB" dirty="0"/>
              <a:t>in Java is a variable that’s declared within the body of a method. Then you can use the variable only within that method. Other methods in the class aren’t even aware that the variable exists.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2331543"/>
            <a:ext cx="3857625" cy="1790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1658" y="4281094"/>
            <a:ext cx="8603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You may also declare local variables within blocks of code marked by braces. For example: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40" y="4803735"/>
            <a:ext cx="3095625" cy="1171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58" y="6059492"/>
            <a:ext cx="5479542" cy="55901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19982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Variable Scopes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1658" y="1249362"/>
            <a:ext cx="8603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These </a:t>
            </a:r>
            <a:r>
              <a:rPr lang="en-GB" dirty="0"/>
              <a:t>variables are defined inside blocks of code (between { and }) and can be used while the block is executed; typical blocks of code are for, while, initialization block.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2363567"/>
            <a:ext cx="3876675" cy="1352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2337243"/>
            <a:ext cx="3683508" cy="41511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30272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Member Variables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1658" y="1249362"/>
            <a:ext cx="8603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Member variables in a class — called </a:t>
            </a:r>
            <a:r>
              <a:rPr lang="en-GB" i="1" dirty="0"/>
              <a:t>fields</a:t>
            </a:r>
            <a:r>
              <a:rPr lang="en-GB" dirty="0"/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13" y="1072343"/>
            <a:ext cx="2658687" cy="11556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9758" y="2521683"/>
            <a:ext cx="86037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Variables in a method or block of code — called </a:t>
            </a:r>
            <a:r>
              <a:rPr lang="en-GB" i="1" dirty="0" smtClean="0"/>
              <a:t>local variables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/>
              <a:t>Variables in method declarations </a:t>
            </a:r>
            <a:r>
              <a:rPr lang="en-GB" dirty="0" smtClean="0"/>
              <a:t>– called </a:t>
            </a:r>
            <a:r>
              <a:rPr lang="en-GB" i="1" dirty="0" smtClean="0"/>
              <a:t>parameters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587879"/>
            <a:ext cx="3248025" cy="70485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9837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Constructors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0" y="1169711"/>
            <a:ext cx="6391275" cy="2886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58" y="4132373"/>
            <a:ext cx="5226305" cy="1871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711" y="4174993"/>
            <a:ext cx="3437138" cy="25042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4406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Methods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658" y="1249362"/>
            <a:ext cx="8527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SourceSansPro-Regular"/>
              </a:rPr>
              <a:t>Methods are fundamental building blocks of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Java programs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. Each Java method is a collection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of statements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that are grouped together to perform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an operation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.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11658" y="2172692"/>
            <a:ext cx="85275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SourceSansPro-Regular"/>
              </a:rPr>
              <a:t>Method declarations have six components, in order:</a:t>
            </a:r>
            <a:br>
              <a:rPr lang="en-GB" dirty="0">
                <a:solidFill>
                  <a:srgbClr val="222222"/>
                </a:solidFill>
                <a:latin typeface="SourceSansPro-Regular"/>
              </a:rPr>
            </a:br>
            <a:r>
              <a:rPr lang="en-GB" dirty="0">
                <a:solidFill>
                  <a:srgbClr val="222222"/>
                </a:solidFill>
                <a:latin typeface="SourceSansPro-Regular"/>
              </a:rPr>
              <a:t>1. Modifier - it defines the access type of the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method and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it is optional to use.</a:t>
            </a:r>
            <a:br>
              <a:rPr lang="en-GB" dirty="0">
                <a:solidFill>
                  <a:srgbClr val="222222"/>
                </a:solidFill>
                <a:latin typeface="SourceSansPro-Regular"/>
              </a:rPr>
            </a:br>
            <a:r>
              <a:rPr lang="en-GB" dirty="0">
                <a:solidFill>
                  <a:srgbClr val="222222"/>
                </a:solidFill>
                <a:latin typeface="SourceSansPro-Regular"/>
              </a:rPr>
              <a:t>2. Return type - method may return a value.</a:t>
            </a:r>
            <a:br>
              <a:rPr lang="en-GB" dirty="0">
                <a:solidFill>
                  <a:srgbClr val="222222"/>
                </a:solidFill>
                <a:latin typeface="SourceSansPro-Regular"/>
              </a:rPr>
            </a:br>
            <a:r>
              <a:rPr lang="en-GB" dirty="0">
                <a:solidFill>
                  <a:srgbClr val="222222"/>
                </a:solidFill>
                <a:latin typeface="SourceSansPro-Regular"/>
              </a:rPr>
              <a:t>3. Method name.</a:t>
            </a:r>
            <a:br>
              <a:rPr lang="en-GB" dirty="0">
                <a:solidFill>
                  <a:srgbClr val="222222"/>
                </a:solidFill>
                <a:latin typeface="SourceSansPro-Regular"/>
              </a:rPr>
            </a:br>
            <a:r>
              <a:rPr lang="en-GB" dirty="0">
                <a:solidFill>
                  <a:srgbClr val="222222"/>
                </a:solidFill>
                <a:latin typeface="SourceSansPro-Regular"/>
              </a:rPr>
              <a:t>4. Parameter list in parenthesis - it is the type,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order, and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number of parameters of a method.</a:t>
            </a:r>
            <a:br>
              <a:rPr lang="en-GB" dirty="0">
                <a:solidFill>
                  <a:srgbClr val="222222"/>
                </a:solidFill>
                <a:latin typeface="SourceSansPro-Regular"/>
              </a:rPr>
            </a:br>
            <a:r>
              <a:rPr lang="en-GB" dirty="0">
                <a:solidFill>
                  <a:srgbClr val="222222"/>
                </a:solidFill>
                <a:latin typeface="SourceSansPro-Regular"/>
              </a:rPr>
              <a:t>5. Method body - defines what the method does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with the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statements.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4206722"/>
            <a:ext cx="5000625" cy="192158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999944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- </a:t>
            </a:r>
            <a:r>
              <a:rPr lang="en-GB" dirty="0"/>
              <a:t>FLOWCHARTS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Rectangle 80"/>
          <p:cNvSpPr/>
          <p:nvPr>
            <p:custDataLst>
              <p:tags r:id="rId2"/>
            </p:custDataLst>
          </p:nvPr>
        </p:nvSpPr>
        <p:spPr>
          <a:xfrm>
            <a:off x="0" y="5496581"/>
            <a:ext cx="9144000" cy="136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0" y="5486400"/>
            <a:ext cx="9144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249362"/>
            <a:ext cx="4148138" cy="3137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124936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GB" dirty="0"/>
              <a:t>One tool to consider is a </a:t>
            </a:r>
            <a:r>
              <a:rPr lang="en-GB" b="1" dirty="0"/>
              <a:t>flowchart</a:t>
            </a:r>
            <a:r>
              <a:rPr lang="en-GB" dirty="0"/>
              <a:t>, which is a pictorial or graphical representation of a process. ... The purpose of </a:t>
            </a:r>
            <a:r>
              <a:rPr lang="en-GB" b="1" dirty="0"/>
              <a:t>flowcharts are</a:t>
            </a:r>
            <a:r>
              <a:rPr lang="en-GB" dirty="0"/>
              <a:t> to communicate how a process works or should work without any confusing technical jargon.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0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Packages &amp;&amp; Imports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658" y="1249362"/>
            <a:ext cx="85275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Packages are used in Java in </a:t>
            </a:r>
            <a:r>
              <a:rPr lang="en-GB" dirty="0" smtClean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to </a:t>
            </a:r>
            <a:r>
              <a:rPr lang="en-GB" dirty="0"/>
              <a:t>prevent naming </a:t>
            </a:r>
            <a:r>
              <a:rPr lang="en-GB" dirty="0" smtClean="0"/>
              <a:t>conflicts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to </a:t>
            </a:r>
            <a:r>
              <a:rPr lang="en-GB" dirty="0"/>
              <a:t>control </a:t>
            </a:r>
            <a:r>
              <a:rPr lang="en-GB" dirty="0" smtClean="0"/>
              <a:t>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to </a:t>
            </a:r>
            <a:r>
              <a:rPr lang="en-GB" dirty="0"/>
              <a:t>make searching/locating and usage of </a:t>
            </a:r>
            <a:r>
              <a:rPr lang="en-GB" dirty="0" smtClean="0"/>
              <a:t>classes, interfaces</a:t>
            </a:r>
            <a:r>
              <a:rPr lang="en-GB" dirty="0"/>
              <a:t>, enumerations </a:t>
            </a:r>
            <a:r>
              <a:rPr lang="en-GB" dirty="0" smtClean="0"/>
              <a:t>and annotations easier, </a:t>
            </a:r>
            <a:r>
              <a:rPr lang="en-GB" dirty="0" err="1" smtClean="0"/>
              <a:t>etc</a:t>
            </a:r>
            <a:r>
              <a:rPr lang="en-GB" dirty="0" smtClean="0"/>
              <a:t>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249362"/>
            <a:ext cx="2041017" cy="7640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14" y="3023107"/>
            <a:ext cx="8039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If you want to use a class from a package, </a:t>
            </a:r>
            <a:r>
              <a:rPr lang="en-GB" dirty="0" smtClean="0"/>
              <a:t>you can refer to </a:t>
            </a:r>
            <a:r>
              <a:rPr lang="en-GB" dirty="0"/>
              <a:t>it by its full name (package name plus class name</a:t>
            </a:r>
            <a:r>
              <a:rPr lang="en-GB" dirty="0" smtClean="0"/>
              <a:t>). </a:t>
            </a:r>
          </a:p>
          <a:p>
            <a:r>
              <a:rPr lang="en-GB" dirty="0" smtClean="0"/>
              <a:t>For </a:t>
            </a:r>
            <a:r>
              <a:rPr lang="en-GB" dirty="0"/>
              <a:t>example, </a:t>
            </a:r>
            <a:r>
              <a:rPr lang="en-GB" dirty="0" err="1"/>
              <a:t>java.util.Scanner</a:t>
            </a:r>
            <a:r>
              <a:rPr lang="en-GB" dirty="0"/>
              <a:t> refers to </a:t>
            </a:r>
            <a:r>
              <a:rPr lang="en-GB" dirty="0" smtClean="0"/>
              <a:t>the Scanner </a:t>
            </a:r>
            <a:r>
              <a:rPr lang="en-GB" dirty="0"/>
              <a:t>class in the </a:t>
            </a:r>
            <a:r>
              <a:rPr lang="en-GB" dirty="0" err="1"/>
              <a:t>java.util</a:t>
            </a:r>
            <a:r>
              <a:rPr lang="en-GB" dirty="0"/>
              <a:t> package: </a:t>
            </a:r>
            <a:br>
              <a:rPr lang="en-GB" dirty="0"/>
            </a:b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38" y="4104247"/>
            <a:ext cx="5167266" cy="196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38" y="4571645"/>
            <a:ext cx="3795713" cy="192123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35197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Static Fields, Methods and Imports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3984113"/>
            <a:ext cx="5924550" cy="1362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29" y="1006479"/>
            <a:ext cx="6991350" cy="276225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6668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Static Fields, Methods and Imports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066669"/>
            <a:ext cx="6165342" cy="565711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0504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Static Fields, Methods and Imports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9" y="1066800"/>
            <a:ext cx="5098542" cy="5743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7922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Static Fields, Methods and Imports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065216"/>
            <a:ext cx="4943927" cy="561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679" y="1065216"/>
            <a:ext cx="1943100" cy="8382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4166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Static Fields, Methods and Imports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" y="1090353"/>
            <a:ext cx="5479542" cy="3782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090353"/>
            <a:ext cx="1295400" cy="51435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80047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r>
              <a:rPr lang="en-GB" dirty="0" smtClean="0"/>
              <a:t>Static Fields, Methods and Imports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9" y="1066801"/>
            <a:ext cx="4862396" cy="5638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55221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9" y="1143000"/>
            <a:ext cx="4031742" cy="1766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29" y="1171827"/>
            <a:ext cx="4319588" cy="203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12" y="3352800"/>
            <a:ext cx="4271963" cy="1690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12" y="5118947"/>
            <a:ext cx="4090988" cy="1578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599" y="4367866"/>
            <a:ext cx="3668581" cy="188053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45804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Regular Expression (Regex)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658" y="1143000"/>
            <a:ext cx="84513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SourceSansPro-Regular"/>
              </a:rPr>
              <a:t>A regular expression defines a search pattern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for strings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The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search pattern can be anything from a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simple character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, a fixed string or a complex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expression containing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special characters describing the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pattern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The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pattern defined by the regex may match one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or several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times or not at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all for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a given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string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Regular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expressions can be used to search, edit </a:t>
            </a:r>
            <a:r>
              <a:rPr lang="en-GB" dirty="0" smtClean="0">
                <a:solidFill>
                  <a:srgbClr val="222222"/>
                </a:solidFill>
                <a:latin typeface="SourceSansPro-Regular"/>
              </a:rPr>
              <a:t>and manipulate </a:t>
            </a:r>
            <a:r>
              <a:rPr lang="en-GB" dirty="0">
                <a:solidFill>
                  <a:srgbClr val="222222"/>
                </a:solidFill>
                <a:latin typeface="SourceSansPro-Regular"/>
              </a:rPr>
              <a:t>text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174324"/>
            <a:ext cx="4647781" cy="353127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86471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FUNDAMENTALS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1658" y="274638"/>
            <a:ext cx="8679942" cy="48736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– Regular Expression (Regex)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2" y="1066800"/>
            <a:ext cx="5925658" cy="574495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2851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- </a:t>
            </a:r>
            <a:r>
              <a:rPr lang="en-GB" dirty="0"/>
              <a:t>FLOWCHARTS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066800"/>
            <a:ext cx="7848244" cy="54260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78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- PSEUDOCODE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1066800"/>
            <a:ext cx="5038725" cy="2838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1658" y="4210050"/>
            <a:ext cx="84513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Pseudocode</a:t>
            </a:r>
            <a:r>
              <a:rPr lang="en-GB" dirty="0"/>
              <a:t> is an informal high-level description of the operating principle of a computer program or other algorithm. It uses the structural conventions of a normal programming language, but is intended for human reading rather than machine reading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pPr algn="just"/>
            <a:r>
              <a:rPr lang="en-GB" dirty="0" smtClean="0"/>
              <a:t>*Flowcharts are mostly used in business life. In case of complex decision makings flowchart can easy your life by having a visual decision map*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63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-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CHARACTER ENCODING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1658" y="1249362"/>
            <a:ext cx="81465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</a:t>
            </a:r>
            <a:r>
              <a:rPr lang="en-GB" dirty="0" smtClean="0">
                <a:latin typeface="Times New Roman" panose="02020603050405020304" pitchFamily="18" charset="0"/>
              </a:rPr>
              <a:t>f </a:t>
            </a:r>
            <a:r>
              <a:rPr lang="en-GB" dirty="0">
                <a:latin typeface="Times New Roman" panose="02020603050405020304" pitchFamily="18" charset="0"/>
              </a:rPr>
              <a:t>you’re used to writing programs in other languages, you may be aware </a:t>
            </a:r>
            <a:r>
              <a:rPr lang="en-GB" dirty="0" smtClean="0">
                <a:latin typeface="Times New Roman" panose="02020603050405020304" pitchFamily="18" charset="0"/>
              </a:rPr>
              <a:t>of something </a:t>
            </a:r>
            <a:r>
              <a:rPr lang="en-GB" dirty="0">
                <a:latin typeface="Times New Roman" panose="02020603050405020304" pitchFamily="18" charset="0"/>
              </a:rPr>
              <a:t>called ASCII Character Encoding. </a:t>
            </a:r>
            <a:endParaRPr lang="en-GB" dirty="0" smtClean="0"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</a:rPr>
              <a:t>Most </a:t>
            </a:r>
            <a:r>
              <a:rPr lang="en-GB" dirty="0">
                <a:latin typeface="Times New Roman" panose="02020603050405020304" pitchFamily="18" charset="0"/>
              </a:rPr>
              <a:t>languages use ASCII; Java </a:t>
            </a:r>
            <a:r>
              <a:rPr lang="en-GB" dirty="0" smtClean="0">
                <a:latin typeface="Times New Roman" panose="02020603050405020304" pitchFamily="18" charset="0"/>
              </a:rPr>
              <a:t>uses </a:t>
            </a:r>
            <a:r>
              <a:rPr lang="en-GB" dirty="0">
                <a:latin typeface="Times New Roman" panose="02020603050405020304" pitchFamily="18" charset="0"/>
              </a:rPr>
              <a:t>Unicode. </a:t>
            </a:r>
            <a:endParaRPr lang="en-GB" dirty="0" smtClean="0"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In the old ASCII representation, each character takes up only </a:t>
            </a:r>
            <a:r>
              <a:rPr lang="en-GB" dirty="0" smtClean="0">
                <a:latin typeface="Times New Roman" panose="02020603050405020304" pitchFamily="18" charset="0"/>
              </a:rPr>
              <a:t>8 </a:t>
            </a:r>
            <a:r>
              <a:rPr lang="en-GB" dirty="0">
                <a:latin typeface="Times New Roman" panose="02020603050405020304" pitchFamily="18" charset="0"/>
              </a:rPr>
              <a:t>bits, but in Unicode, each character takes up 8, 16, or 32 bits.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</a:rPr>
              <a:t>ASCII stores </a:t>
            </a:r>
            <a:r>
              <a:rPr lang="en-GB" dirty="0">
                <a:latin typeface="Times New Roman" panose="02020603050405020304" pitchFamily="18" charset="0"/>
              </a:rPr>
              <a:t>the letters of the familiar Roman (English) alphabet, Unicode has room </a:t>
            </a:r>
            <a:r>
              <a:rPr lang="en-GB" dirty="0" smtClean="0">
                <a:latin typeface="Times New Roman" panose="02020603050405020304" pitchFamily="18" charset="0"/>
              </a:rPr>
              <a:t>for </a:t>
            </a:r>
            <a:r>
              <a:rPr lang="en-GB" dirty="0">
                <a:latin typeface="Times New Roman" panose="02020603050405020304" pitchFamily="18" charset="0"/>
              </a:rPr>
              <a:t>characters from most of the world’s commonly spoken languages.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7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-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CHARACTER ENCODING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249362"/>
            <a:ext cx="7620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UTF-8 is a method for encoding Unicode characters using 8-bit sequences.</a:t>
            </a:r>
          </a:p>
          <a:p>
            <a:pPr algn="just"/>
            <a:endParaRPr lang="en-GB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Main difference between UTF-8, UTF-16 and UTF-32 character encoding is how many bytes it require to represent a character in memory.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UTF-8 uses minimum one byte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UTF-16 uses minimum 2 bytes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UTF-32 is fixed width encoding scheme and always uses 4 bytes to encode a Unicode code point.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Now, let's start with what is character encoding and why it's important?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Well, character encoding is an important concept in process of converting byte streams into characters, which can be displayed.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There are two things, which are important to </a:t>
            </a:r>
            <a:r>
              <a:rPr lang="en-GB" dirty="0">
                <a:latin typeface="Times New Roman" panose="02020603050405020304" pitchFamily="18" charset="0"/>
                <a:hlinkClick r:id="rId3"/>
              </a:rPr>
              <a:t>convert bytes to characters</a:t>
            </a:r>
            <a:r>
              <a:rPr lang="en-GB" dirty="0">
                <a:latin typeface="Times New Roman" panose="02020603050405020304" pitchFamily="18" charset="0"/>
              </a:rPr>
              <a:t>, a </a:t>
            </a:r>
            <a:r>
              <a:rPr lang="en-GB" b="1" dirty="0">
                <a:latin typeface="Times New Roman" panose="02020603050405020304" pitchFamily="18" charset="0"/>
              </a:rPr>
              <a:t>character set and an encoding</a:t>
            </a:r>
            <a:r>
              <a:rPr lang="en-GB" dirty="0">
                <a:latin typeface="Times New Roman" panose="02020603050405020304" pitchFamily="18" charset="0"/>
              </a:rPr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Since there are so many characters and symbols in the world, a character set is required to support all those characters. A character set is nothing but list of characters, where each symbol or character is mapped to a numeric value, also known as code points</a:t>
            </a:r>
            <a:r>
              <a:rPr lang="en-GB" dirty="0" smtClean="0">
                <a:latin typeface="Times New Roman" panose="02020603050405020304" pitchFamily="18" charset="0"/>
              </a:rPr>
              <a:t>.</a:t>
            </a:r>
            <a:endParaRPr lang="en-GB" dirty="0">
              <a:latin typeface="Times New Roman" panose="02020603050405020304" pitchFamily="18" charset="0"/>
            </a:endParaRP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1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CHECKLIST -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CHARACTER ENCODING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Slide Number Placeholder 36"/>
          <p:cNvSpPr>
            <a:spLocks noGrp="1"/>
          </p:cNvSpPr>
          <p:nvPr>
            <p:ph type="sldNum" sz="quarter" idx="17"/>
          </p:nvPr>
        </p:nvSpPr>
        <p:spPr>
          <a:xfrm>
            <a:off x="4343400" y="6492877"/>
            <a:ext cx="457200" cy="365125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249362"/>
            <a:ext cx="7620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On the other hand UTF-16, UTF-32 and UTF-8 are encoding schemes, which describe how these values (code points) are mapped to bytes (using different bit values as a basis; e.g. 16-bit for UTF-16, 32 bits for UTF-32 and 8-bit for UTF-8).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For example, for character A, which is Latin Capital A, Unicode code point is U+0041, UTF-8 encoded bytes are 41, UTF-16 encoding is 0041 and Java char literal is '\u0041'.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In short, you must need a </a:t>
            </a:r>
            <a:r>
              <a:rPr lang="en-GB" dirty="0">
                <a:latin typeface="Times New Roman" panose="02020603050405020304" pitchFamily="18" charset="0"/>
                <a:hlinkClick r:id="rId3"/>
              </a:rPr>
              <a:t>character encoding scheme</a:t>
            </a:r>
            <a:r>
              <a:rPr lang="en-GB" dirty="0">
                <a:latin typeface="Times New Roman" panose="02020603050405020304" pitchFamily="18" charset="0"/>
              </a:rPr>
              <a:t> to interpret stream of bytes, in the absence of character encoding, you cannot show them correctly.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Java programming language has extensive support for different charset and character encoding, by default it use UTF-8.</a:t>
            </a:r>
            <a:br>
              <a:rPr lang="en-GB" dirty="0">
                <a:latin typeface="Times New Roman" panose="02020603050405020304" pitchFamily="18" charset="0"/>
              </a:rPr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96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8"/>
  <p:tag name="ISPRING_RESOURCE_PATHS_HASH_2" val="22655a603b8545c0f3c4704dec2117af6fc725b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xY3r1vTck2hXbVIcZxfP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kDb7D5PqEaAy7wBu.yRe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Mmo5aNd0kyuV0hakdJ_c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6WzKZuQyka7HEmn3qX9w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xY3r1vTck2hXbVIcZxf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F3F3F"/>
      </a:dk2>
      <a:lt2>
        <a:srgbClr val="EEEEF2"/>
      </a:lt2>
      <a:accent1>
        <a:srgbClr val="F1C40F"/>
      </a:accent1>
      <a:accent2>
        <a:srgbClr val="E74C3C"/>
      </a:accent2>
      <a:accent3>
        <a:srgbClr val="3498DB"/>
      </a:accent3>
      <a:accent4>
        <a:srgbClr val="2ECC71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Custom 27">
    <a:dk1>
      <a:sysClr val="windowText" lastClr="000000"/>
    </a:dk1>
    <a:lt1>
      <a:sysClr val="window" lastClr="FFFFFF"/>
    </a:lt1>
    <a:dk2>
      <a:srgbClr val="3F3F3F"/>
    </a:dk2>
    <a:lt2>
      <a:srgbClr val="EEEEF2"/>
    </a:lt2>
    <a:accent1>
      <a:srgbClr val="F1C40F"/>
    </a:accent1>
    <a:accent2>
      <a:srgbClr val="E74C3C"/>
    </a:accent2>
    <a:accent3>
      <a:srgbClr val="3498DB"/>
    </a:accent3>
    <a:accent4>
      <a:srgbClr val="2ECC71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17480</TotalTime>
  <Words>1649</Words>
  <Application>Microsoft Office PowerPoint</Application>
  <PresentationFormat>On-screen Show (4:3)</PresentationFormat>
  <Paragraphs>213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SourceSansPro-Regular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Mothership</cp:lastModifiedBy>
  <cp:revision>568</cp:revision>
  <cp:lastPrinted>2019-01-08T16:25:25Z</cp:lastPrinted>
  <dcterms:created xsi:type="dcterms:W3CDTF">2014-04-01T03:27:05Z</dcterms:created>
  <dcterms:modified xsi:type="dcterms:W3CDTF">2019-01-16T16:33:12Z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27D1CE2F-3D42-453C-A955-021B6DB66F0B</vt:lpwstr>
  </property>
  <property fmtid="{D5CDD505-2E9C-101B-9397-08002B2CF9AE}" pid="3" name="ArticulatePath">
    <vt:lpwstr>Slideshop-Business-Ecosystem-Flat</vt:lpwstr>
  </property>
</Properties>
</file>